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8" r:id="rId2"/>
    <p:sldId id="269" r:id="rId3"/>
    <p:sldId id="270" r:id="rId4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BB727C-FDBF-44D3-D4CF-BD658B98741E}" name="ifat gabay" initials="ig" userId="S-1-5-21-1252621461-1791940134-2802731573-132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9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5F725-7B34-4865-9C70-EE86C48287B9}" type="datetimeFigureOut">
              <a:rPr lang="en-IL" smtClean="0"/>
              <a:t>11/04/2026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CAC16-BE24-4112-AD04-FED724C6DA8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6286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05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38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12122B"/>
          </a:solidFill>
          <a:ln w="12700">
            <a:solidFill>
              <a:srgbClr val="1212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43840" y="73152"/>
            <a:ext cx="48768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8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Prior Successful Exits</a:t>
            </a:r>
            <a:endParaRPr lang="en-US" sz="18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43840" y="6547104"/>
            <a:ext cx="853440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0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10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 4"/>
          <p:cNvSpPr/>
          <p:nvPr/>
        </p:nvSpPr>
        <p:spPr>
          <a:xfrm>
            <a:off x="11582400" y="6547104"/>
            <a:ext cx="48768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defTabSz="1219170"/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 5"/>
          <p:cNvSpPr/>
          <p:nvPr/>
        </p:nvSpPr>
        <p:spPr>
          <a:xfrm>
            <a:off x="487680" y="792480"/>
            <a:ext cx="1121664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34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Successful Subsidiaries</a:t>
            </a:r>
            <a:endParaRPr lang="en-US" sz="34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6"/>
          <p:cNvSpPr/>
          <p:nvPr/>
        </p:nvSpPr>
        <p:spPr>
          <a:xfrm>
            <a:off x="487680" y="1524000"/>
            <a:ext cx="1121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733" dirty="0">
                <a:solidFill>
                  <a:srgbClr val="8A9B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AllMeD's track record: building and successfully exiting breakthrough medtech ventures</a:t>
            </a:r>
            <a:endParaRPr lang="en-US" sz="173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87680" y="2133600"/>
            <a:ext cx="5364480" cy="396240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7680" y="2133600"/>
            <a:ext cx="5364480" cy="7315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0560" y="2340864"/>
            <a:ext cx="4876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Allium Medical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70560" y="2926080"/>
            <a:ext cx="487680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333" dirty="0">
                <a:solidFill>
                  <a:srgbClr val="A8D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Urological &amp; Gastrointestinal Stents </a:t>
            </a:r>
            <a:endParaRPr lang="en-US" sz="133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70560" y="3352800"/>
            <a:ext cx="4937760" cy="2255520"/>
          </a:xfrm>
          <a:prstGeom prst="rect">
            <a:avLst/>
          </a:prstGeom>
          <a:noFill/>
          <a:ln/>
        </p:spPr>
        <p:txBody>
          <a:bodyPr wrap="square" lIns="67733" tIns="67733" rIns="67733" bIns="67733" rtlCol="0" anchor="t"/>
          <a:lstStyle/>
          <a:p>
            <a:pPr defTabSz="1219170"/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Technology: </a:t>
            </a:r>
            <a:r>
              <a:rPr lang="en-US" sz="12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fully-covered nitinol stents — primarily for urological applications (ureter, urethra, prostate) and biliary/GI indications
</a:t>
            </a:r>
            <a:r>
              <a:rPr lang="en-US" sz="12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Achievements: </a:t>
            </a:r>
            <a:r>
              <a:rPr lang="en-US" sz="12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Mark &amp; FDA clearances. International commercial sales.
</a:t>
            </a:r>
            <a:r>
              <a:rPr lang="en-US" sz="12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Exit: </a:t>
            </a:r>
            <a:r>
              <a:rPr lang="en-US" sz="12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Successfully sold to </a:t>
            </a:r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Dalhausen GmbH</a:t>
            </a:r>
            <a:endParaRPr lang="en-US" sz="12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70560" y="5705856"/>
            <a:ext cx="1828800" cy="24384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0560" y="5705856"/>
            <a:ext cx="1828800" cy="243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1219170"/>
            <a:r>
              <a:rPr lang="en-US" sz="1067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EXIT ✓</a:t>
            </a:r>
            <a:endParaRPr lang="en-US" sz="10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339840" y="2133600"/>
            <a:ext cx="5364480" cy="396240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339840" y="2133600"/>
            <a:ext cx="5364480" cy="7315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22720" y="2340864"/>
            <a:ext cx="4876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</a:t>
            </a: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Medical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522720" y="2926080"/>
            <a:ext cx="487680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333" dirty="0">
                <a:solidFill>
                  <a:srgbClr val="C8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(now: ProCatid / UniGrd system)</a:t>
            </a:r>
            <a:endParaRPr lang="en-US" sz="133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522720" y="3352800"/>
            <a:ext cx="4937760" cy="2255520"/>
          </a:xfrm>
          <a:prstGeom prst="rect">
            <a:avLst/>
          </a:prstGeom>
          <a:noFill/>
          <a:ln/>
        </p:spPr>
        <p:txBody>
          <a:bodyPr wrap="square" lIns="67733" tIns="67733" rIns="67733" bIns="67733" rtlCol="0" anchor="t"/>
          <a:lstStyle/>
          <a:p>
            <a:pPr defTabSz="1219170"/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Technology: </a:t>
            </a:r>
            <a:r>
              <a:rPr lang="en-US" sz="12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WIRION embolic protection system — unique over-the-wire design avoids wire exchange and re-crossing the stenosis lesion
</a:t>
            </a:r>
            <a:r>
              <a:rPr lang="en-US" sz="12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Achievements: </a:t>
            </a:r>
            <a:r>
              <a:rPr lang="en-US" sz="12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510(k) clearance. CE Mark (EU). TGA approval (Australia). Successful commercialization.
</a:t>
            </a:r>
            <a:r>
              <a:rPr lang="en-US" sz="12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Exit: </a:t>
            </a:r>
            <a:r>
              <a:rPr lang="en-US" sz="12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and assets sold to </a:t>
            </a:r>
            <a:r>
              <a:rPr lang="en-US" sz="1267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Cardiovascular Systems Inc (CSI)</a:t>
            </a:r>
            <a:r>
              <a:rPr lang="en-US" sz="1267" dirty="0">
                <a:solidFill>
                  <a:srgbClr val="C8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later acquired by Abbott Laboratories (April 2023)</a:t>
            </a:r>
            <a:endParaRPr lang="en-US" sz="12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522720" y="5705856"/>
            <a:ext cx="1828800" cy="24384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22720" y="5705856"/>
            <a:ext cx="1828800" cy="243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1219170"/>
            <a:r>
              <a:rPr lang="en-US" sz="1067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EXIT ✓</a:t>
            </a:r>
            <a:endParaRPr lang="en-US" sz="1067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43840" y="73152"/>
            <a:ext cx="48768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8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Allium Medical  |  Successful Exit</a:t>
            </a:r>
            <a:endParaRPr lang="en-US" sz="18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43840" y="6547104"/>
            <a:ext cx="853440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0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10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 4"/>
          <p:cNvSpPr/>
          <p:nvPr/>
        </p:nvSpPr>
        <p:spPr>
          <a:xfrm>
            <a:off x="11582400" y="6547104"/>
            <a:ext cx="48768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defTabSz="1219170"/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 5"/>
          <p:cNvSpPr/>
          <p:nvPr/>
        </p:nvSpPr>
        <p:spPr>
          <a:xfrm>
            <a:off x="487680" y="792480"/>
            <a:ext cx="1121664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32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Allium Medical</a:t>
            </a:r>
            <a:endParaRPr lang="en-US" sz="3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6"/>
          <p:cNvSpPr/>
          <p:nvPr/>
        </p:nvSpPr>
        <p:spPr>
          <a:xfrm>
            <a:off x="487680" y="1438656"/>
            <a:ext cx="11216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6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 &amp; Urological Nitinol Stents  |  Sold to Dalhausen GmbH, Germany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87680" y="1926336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7680" y="1926336"/>
            <a:ext cx="5364480" cy="6096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9600" y="204825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Focus — Urological Stents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9600" y="24627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Primarily urological stents: ureter, urethra, and prostatic applications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09600" y="284073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Treatment of malignant &amp; benign urological strictures and obstructions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09600" y="321868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Also covers biliary and GI indications (duodenal, colorectal)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09600" y="359664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Minimally invasive endoscopic deployment — no open surgery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278880" y="1926336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78880" y="1926336"/>
            <a:ext cx="5364480" cy="6096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04825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400800" y="24627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Proprietary fully-covered nitinol stents — unique alloy properties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400800" y="284073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Patented anti-migration design for long-term stable placement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400800" y="321868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Custom-engineered delivery systems for urological anatomy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400800" y="359664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Multiple stent configurations for different anatomical sites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87680" y="4145280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7680" y="4145280"/>
            <a:ext cx="5364480" cy="6096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9600" y="426720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&amp; Commercial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09600" y="468172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CE Mark approval (Europe)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609600" y="505968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FDA 510(k) clearance (United States)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609600" y="5437632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International commercial sales — multiple markets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09600" y="58155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Established global distribution and clinical network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278880" y="4145280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78880" y="4145280"/>
            <a:ext cx="5364480" cy="6096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0" y="426720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— Dalhausen GmbH, Germany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6400800" y="468172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Acquired by Dalhausen, leading German surgical medtech company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6400800" y="505968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Dalhausen founded 1912; broad surgical products portfolio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6400800" y="5437632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Validated AllMeD's Build-Develop-Exit medtech model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6400800" y="58155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Freed AllMeD capital to invest in cardiovascular pipeline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43840" y="73152"/>
            <a:ext cx="48768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8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 Medical  |  Successful Exit to CSI / Abbott</a:t>
            </a:r>
            <a:endParaRPr lang="en-US" sz="18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43840" y="6547104"/>
            <a:ext cx="853440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067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10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 4"/>
          <p:cNvSpPr/>
          <p:nvPr/>
        </p:nvSpPr>
        <p:spPr>
          <a:xfrm>
            <a:off x="11582400" y="6547104"/>
            <a:ext cx="487680" cy="268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defTabSz="1219170"/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 5"/>
          <p:cNvSpPr/>
          <p:nvPr/>
        </p:nvSpPr>
        <p:spPr>
          <a:xfrm>
            <a:off x="487680" y="792480"/>
            <a:ext cx="1121664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3067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 Medical (now </a:t>
            </a:r>
            <a:r>
              <a:rPr lang="en-US" sz="3067" b="1" dirty="0" err="1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</a:t>
            </a:r>
            <a:r>
              <a:rPr lang="en-US" sz="3067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Medical)</a:t>
            </a:r>
            <a:endParaRPr lang="en-US" sz="30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6"/>
          <p:cNvSpPr/>
          <p:nvPr/>
        </p:nvSpPr>
        <p:spPr>
          <a:xfrm>
            <a:off x="487680" y="1438656"/>
            <a:ext cx="11216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6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WIRION Embolic Protection Device  |  Sold to Cardiovascular Systems Inc. (CSI) → Abbott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87680" y="1926336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7680" y="1926336"/>
            <a:ext cx="5364480" cy="6096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9600" y="204825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Problem Solved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9600" y="24627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Emboli (clots, particles) released during catheterization cause stroke and MI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09600" y="284073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Carotid artery stenting (CAS) carries high embolic risk to the brain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09600" y="321868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Standard EPDs require wire exchange — adding complexity and stroke risk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09600" y="359664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WIRION eliminated wire exchange: unique over-the-wire compatibility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278880" y="1926336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78880" y="1926336"/>
            <a:ext cx="5364480" cy="6096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04825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Technological Advantage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400800" y="24627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Inserted OVER any standard guidewire — no need to replace the wire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400800" y="2840736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Avoids re-crossing the stenotic lesion: reduces procedural risk and time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400800" y="321868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One-size filter fits arteries 3.5–6.0mm — universal compatibility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400800" y="359664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Fully collapsible collection catheter captures all emboli on retrieval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87680" y="4145280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7680" y="4145280"/>
            <a:ext cx="5364480" cy="6096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9600" y="426720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Achievements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09600" y="468172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FDA 510(k) clearance — USA (2015)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609600" y="505968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CE Mark approval — European Union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609600" y="5437632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TGA approval — Australia &amp; New Zealand (2016)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09600" y="58155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Approved for carotid stenting indication with carotid stent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278880" y="4145280"/>
            <a:ext cx="536448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78880" y="4145280"/>
            <a:ext cx="5364480" cy="6096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0" y="426720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4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to CSI / Abbott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6400800" y="4681728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IP, inventory, equipment sold to Cardiovascular Systems Inc. (CSI, 2019)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6400800" y="5059680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CSI subsequently acquired by Abbott Laboratories (April 2023)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6400800" y="5437632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ProCatid retained exclusive perpetual license for Carotid rights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6400800" y="5815584"/>
            <a:ext cx="5120640" cy="341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219170"/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Exemplifies AllMeD's proven Build-Validate-Exit strategy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580</Words>
  <Application>Microsoft Office PowerPoint</Application>
  <PresentationFormat>Widescreen</PresentationFormat>
  <Paragraphs>66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Oz Shapira</dc:creator>
  <cp:lastModifiedBy>Oz Shapira</cp:lastModifiedBy>
  <cp:revision>4</cp:revision>
  <dcterms:created xsi:type="dcterms:W3CDTF">2026-04-07T07:03:45Z</dcterms:created>
  <dcterms:modified xsi:type="dcterms:W3CDTF">2026-04-11T05:21:44Z</dcterms:modified>
</cp:coreProperties>
</file>