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omments/modernComment_110_0.xml" ContentType="application/vnd.ms-powerpoint.comments+xml"/>
  <Override PartName="/ppt/notesSlides/notesSlide1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FBB727C-FDBF-44D3-D4CF-BD658B98741E}" name="ifat gabay" initials="ig" userId="S-1-5-21-1252621461-1791940134-2802731573-132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210" d="100"/>
          <a:sy n="210" d="100"/>
        </p:scale>
        <p:origin x="20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modernComment_110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DAA052E-5F88-4082-9528-50D40DF812DA}" authorId="{4FBB727C-FDBF-44D3-D4CF-BD658B98741E}" created="2026-04-09T11:26:40.43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72"/>
      <ac:spMk id="2" creationId="{00000000-0000-0000-0000-000000000000}"/>
    </ac:deMkLst>
    <p188:txBody>
      <a:bodyPr/>
      <a:lstStyle/>
      <a:p>
        <a:r>
          <a:rPr lang="en-US"/>
          <a:t>אין בעיה להשאיר מחקתי מה שלא רלוונטי 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3657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0_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almd-solutions.com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hyperlink" Target="https://www.almd-solutions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0" y="-1371600"/>
            <a:ext cx="5486400" cy="5486400"/>
          </a:xfrm>
          <a:prstGeom prst="ellipse">
            <a:avLst/>
          </a:prstGeom>
          <a:solidFill>
            <a:srgbClr val="2E5FA3">
              <a:alpha val="25000"/>
            </a:srgbClr>
          </a:solidFill>
          <a:ln w="12700">
            <a:solidFill>
              <a:srgbClr val="2E5FA3">
                <a:alpha val="2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858000" y="1828800"/>
            <a:ext cx="3657600" cy="3657600"/>
          </a:xfrm>
          <a:prstGeom prst="ellipse">
            <a:avLst/>
          </a:prstGeom>
          <a:solidFill>
            <a:srgbClr val="5BA0D8">
              <a:alpha val="18000"/>
            </a:srgbClr>
          </a:solidFill>
          <a:ln w="12700">
            <a:solidFill>
              <a:srgbClr val="5BA0D8">
                <a:alpha val="18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2801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</a:t>
            </a:r>
            <a:endParaRPr lang="en-US" sz="4800" dirty="0"/>
          </a:p>
        </p:txBody>
      </p:sp>
      <p:sp>
        <p:nvSpPr>
          <p:cNvPr id="6" name="Shape 4"/>
          <p:cNvSpPr/>
          <p:nvPr/>
        </p:nvSpPr>
        <p:spPr>
          <a:xfrm>
            <a:off x="457200" y="2176272"/>
            <a:ext cx="4114800" cy="4572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3317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Tomorrow's Minimally Invasive Cardiovascular Solutions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32004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A9B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TASE: ALMD  |  Company Overview  |  April, 2026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4791456"/>
            <a:ext cx="85953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Pioneering Minimally Invasive Medicine Since 2004</a:t>
            </a:r>
            <a:endParaRPr lang="en-US" sz="11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A334CFC-1142-C1EF-DCA6-AEDA302F68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7962" y="4297318"/>
            <a:ext cx="868617" cy="4575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79" y="54864"/>
            <a:ext cx="386140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TruLeaf Medical  |  Market Opportunity &amp; Funding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-91440" y="4892040"/>
            <a:ext cx="9144000" cy="25146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4910328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 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686800" y="4910328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59436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Opportunity &amp; Funding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365760" y="1078992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Massive unmet global need — 40–50 million patients with no adequate treatment option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1463040"/>
            <a:ext cx="265176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1463040"/>
            <a:ext cx="2651760" cy="4572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160020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40–50M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457200" y="22860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Patients worldwide with untreated Mitral or Tricuspid valve regurgitation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246120" y="1463040"/>
            <a:ext cx="265176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46120" y="1463040"/>
            <a:ext cx="2651760" cy="45720"/>
          </a:xfrm>
          <a:prstGeom prst="rect">
            <a:avLst/>
          </a:prstGeom>
          <a:solidFill>
            <a:srgbClr val="4CAF82"/>
          </a:solidFill>
          <a:ln w="12700">
            <a:solidFill>
              <a:srgbClr val="4CAF8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46120" y="160020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4CA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$30–40B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3337560" y="22860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addressable global market for transcatheter valve replacement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6126480" y="1463040"/>
            <a:ext cx="265176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126480" y="1463040"/>
            <a:ext cx="2651760" cy="4572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26480" y="1600200"/>
            <a:ext cx="2651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$400–500M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6217920" y="22860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TruLeaf target company valuation at exit / pivotal trial milestone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65760" y="2880360"/>
            <a:ext cx="8412480" cy="292608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2926080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IIA (</a:t>
            </a: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Israel Innovation Authority</a:t>
            </a: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Grants Received — TruLeaf  (2017–2025, 7 rounds)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57200" y="3246120"/>
            <a:ext cx="822960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 Round 7 (Latest)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Approved: December 2025  |  Amount: ~ US 460K (NIS 1.4M)  |  Period: 12 months from September 2025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65760" y="3886200"/>
            <a:ext cx="841248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02920" y="3931920"/>
            <a:ext cx="8229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&amp; Capital Strategy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502920" y="4178808"/>
            <a:ext cx="82296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Seven IIA grants (2017–2025) provide a total of ~US 3.4M (NIS 11.4 M) non-dilutive R&amp;D funding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502920" y="4347972"/>
            <a:ext cx="82296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Company plans further capital raises via TruLeaf share issuances, strategic partners, and potential IPO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5486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ProCatid Medical  |  Technology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4910328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686800" y="4910328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59436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ProCatid Medical Ltd.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365760" y="1078992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UniGrd Embolic Protection System — FDA &amp; TGA Approved for Carotid Artery Procedures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1417320"/>
            <a:ext cx="502920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1417320"/>
            <a:ext cx="5029200" cy="3200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1444752"/>
            <a:ext cx="4754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🛡️  UniGrd System Technology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1828800"/>
            <a:ext cx="45720" cy="457200"/>
          </a:xfrm>
          <a:prstGeom prst="rect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184708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Embolic Protection Device (EPD)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94360" y="2039112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Unique filter system designed to capture blood clots, particles, and emboli generated during catheterization procedures including carotid artery stenting.</a:t>
            </a:r>
            <a:endParaRPr lang="en-US" sz="750" dirty="0"/>
          </a:p>
        </p:txBody>
      </p:sp>
      <p:sp>
        <p:nvSpPr>
          <p:cNvPr id="15" name="Shape 13"/>
          <p:cNvSpPr/>
          <p:nvPr/>
        </p:nvSpPr>
        <p:spPr>
          <a:xfrm>
            <a:off x="457200" y="2395728"/>
            <a:ext cx="45720" cy="457200"/>
          </a:xfrm>
          <a:prstGeom prst="rect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2414016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Over-the-Wire Unique Design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94360" y="2606040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differentiator: the UniGrd can be inserted over any guidewire per the operator's preference. That same guidewire can then be used directly for stent deployment — eliminating wire exchange and re-crossing the lesion, simplifying the procedure and minimizing procedural risk.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457200" y="2962656"/>
            <a:ext cx="45720" cy="457200"/>
          </a:xfrm>
          <a:prstGeom prst="rect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2980944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Carotid Artery Indication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94360" y="317296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Exclusively approved for carotid artery stenting (CAS) — the high-risk catheter procedure for stroke prevention. Arteries 3.5–6.0mm in diameter.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457200" y="3529584"/>
            <a:ext cx="45720" cy="457200"/>
          </a:xfrm>
          <a:prstGeom prst="rect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" y="3547872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Collection Catheter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3739896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Retrieval catheter collapses the filter after the procedure, capturing all emboli before removal.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457200" y="4096512"/>
            <a:ext cx="45720" cy="457200"/>
          </a:xfrm>
          <a:prstGeom prst="rect">
            <a:avLst/>
          </a:prstGeom>
          <a:solidFill>
            <a:srgbClr val="42A5F5"/>
          </a:solidFill>
          <a:ln w="12700">
            <a:solidFill>
              <a:srgbClr val="42A5F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94360" y="4114800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Approvals Retained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94360" y="4306824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ProCatid retains FDA (USA) and TGA (Australia) approvals for the Carotid indication with Carotid stent.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5669280" y="1417320"/>
            <a:ext cx="3108960" cy="3291840"/>
          </a:xfrm>
          <a:prstGeom prst="rect">
            <a:avLst/>
          </a:prstGeom>
          <a:solidFill>
            <a:srgbClr val="E3F2FD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669280" y="1417320"/>
            <a:ext cx="3108960" cy="3200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79008" y="1444752"/>
            <a:ext cx="2880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Current Status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779008" y="1828800"/>
            <a:ext cx="2880360" cy="40233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FDA-approved (USA) for carotid indication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5779008" y="2276856"/>
            <a:ext cx="2880360" cy="40233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CE Mark approved — European Union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5779008" y="2724912"/>
            <a:ext cx="2880360" cy="40233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TGA-approved — Australia / New Zealand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779008" y="3172968"/>
            <a:ext cx="2880360" cy="40233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2019: Sold IP, inventory &amp; non-carotid rights to CSI (now Abbott)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5779008" y="3621024"/>
            <a:ext cx="2880360" cy="40233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 Retains exclusive perpetual worldwide license for Carotid use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5779008" y="4069080"/>
            <a:ext cx="2880360" cy="40233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⏸️  No active manufacturing or distribution as at report date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5779008" y="4517136"/>
            <a:ext cx="2880360" cy="40233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marL="0" indent="0">
              <a:buNone/>
            </a:pPr>
            <a:r>
              <a:rPr lang="en-US" sz="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 Evaluating re-commercialization strategies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5486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ProCatid Medical  |  Current State &amp; Strategic Assets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4910328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 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686800" y="4910328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59436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ProCatid – Assets &amp; Strategic Position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365760" y="1078992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Retaining high-value regulatory approvals while evaluating next steps for the UniGrd carotid platform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146304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1463040"/>
            <a:ext cx="2651760" cy="347472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50876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Assets (Retained)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457200" y="1920240"/>
            <a:ext cx="24688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FDA 510(k) clearance for UniGrd Carotid EPD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57200" y="2560320"/>
            <a:ext cx="24688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TGA approval (Australia / New Zealand)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57200" y="3200400"/>
            <a:ext cx="24688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Exclusive worldwide license — perpetual, royalty-free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57200" y="3840480"/>
            <a:ext cx="24688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Rights cover Carotid indication + carotid stent use only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291840" y="146304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291840" y="1463040"/>
            <a:ext cx="2651760" cy="347472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83280" y="150876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 &amp; Technology Position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3383280" y="1920240"/>
            <a:ext cx="24688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Sold patents transferred to CSI/Abbott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383280" y="2560320"/>
            <a:ext cx="24688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Retains exclusive license rights over Carotid IP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383280" y="3200400"/>
            <a:ext cx="24688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Unique one-size filter design proprietary know-how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383280" y="3840480"/>
            <a:ext cx="24688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Continuing R&amp;D expertise on catheter-based EPD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6217920" y="146304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217920" y="1463040"/>
            <a:ext cx="2651760" cy="347472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09360" y="150876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 Pathway Options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6309360" y="1920240"/>
            <a:ext cx="24688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Re-launch manufacturing for carotid EPD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309360" y="2560320"/>
            <a:ext cx="24688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License Carotid rights to strategic partner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309360" y="3200400"/>
            <a:ext cx="24688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Co-development agreement with device OEM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309360" y="3840480"/>
            <a:ext cx="246888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Explore regulatory expansion beyond Carotid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65760" y="4682096"/>
            <a:ext cx="8503920" cy="201168"/>
          </a:xfrm>
          <a:prstGeom prst="rect">
            <a:avLst/>
          </a:prstGeom>
          <a:solidFill>
            <a:srgbClr val="E3F2FD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57200" y="4700384"/>
            <a:ext cx="8229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CSI (acquired by Abbott, 2023) holds the main IP; ProCatid retains strategic Carotid-specific rights — a beachhead for potential re-entry into the EPD market.</a:t>
            </a:r>
            <a:endParaRPr lang="en-US" sz="7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2122B"/>
          </a:solidFill>
          <a:ln w="12700">
            <a:solidFill>
              <a:srgbClr val="1212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5486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 |  Prior Successful Exits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4910328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686800" y="4910328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Successful Subsidiaries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365760" y="114300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9B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AllMeD's track record: building and successfully exiting breakthrough medtech ventures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600200"/>
            <a:ext cx="4023360" cy="2971800"/>
          </a:xfrm>
          <a:prstGeom prst="rect">
            <a:avLst/>
          </a:prstGeom>
          <a:solidFill>
            <a:srgbClr val="006D6D"/>
          </a:solidFill>
          <a:ln w="12700">
            <a:solidFill>
              <a:srgbClr val="006D6D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1600200"/>
            <a:ext cx="402336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175564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Allium Medical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02920" y="219456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D8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Gastrointestinal &amp; Urological Stents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02920" y="2514600"/>
            <a:ext cx="3703320" cy="1691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Technology: </a:t>
            </a: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Proprietary fully-covered nitinol stents — primarily for urological applications (ureter, urethra, prostate) and biliary/GI indications
</a:t>
            </a: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9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Achievements: </a:t>
            </a: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Mark &amp; FDA clearances. International commercial sales.
</a:t>
            </a: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9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Exit: </a:t>
            </a: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Successfully sold to </a:t>
            </a:r>
            <a:r>
              <a:rPr lang="en-US" sz="9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Dalhausen GmbH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502920" y="4279392"/>
            <a:ext cx="1371600" cy="18288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4279392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6D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SUCCESSFUL EXIT ✓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4754880" y="1600200"/>
            <a:ext cx="4023360" cy="2971800"/>
          </a:xfrm>
          <a:prstGeom prst="rect">
            <a:avLst/>
          </a:prstGeom>
          <a:solidFill>
            <a:srgbClr val="5C2D91"/>
          </a:solidFill>
          <a:ln w="12700">
            <a:solidFill>
              <a:srgbClr val="5C2D91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1600200"/>
            <a:ext cx="4023360" cy="54864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92040" y="175564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Gardia Medical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892040" y="219456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B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(now: ProCatid / UniGrd system)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892040" y="2514600"/>
            <a:ext cx="3703320" cy="1691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Technology: </a:t>
            </a: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WIRION embolic protection system — unique over-the-wire design avoids wire exchange and re-crossing the stenosis lesion
</a:t>
            </a: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9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Achievements: </a:t>
            </a: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FDA 510(k) clearance. CE Mark (EU). TGA approval (Australia). Successful commercialization.
</a:t>
            </a:r>
            <a:r>
              <a:rPr lang="en-US" sz="95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9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Exit: </a:t>
            </a: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 and assets sold to </a:t>
            </a:r>
            <a:r>
              <a:rPr lang="en-US" sz="95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Cardiovascular Systems Inc (CSI)</a:t>
            </a:r>
            <a:r>
              <a:rPr lang="en-US" sz="950" dirty="0">
                <a:solidFill>
                  <a:srgbClr val="C8B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later acquired by Abbott Laboratories (April 2023)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892040" y="4279392"/>
            <a:ext cx="1371600" cy="18288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92040" y="4279392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SUCCESSFUL EXIT ✓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06D6D"/>
          </a:solidFill>
          <a:ln w="12700">
            <a:solidFill>
              <a:srgbClr val="006D6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5486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Allium Medical  |  Successful Exit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4910328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 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686800" y="4910328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59436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6D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Allium Medical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365760" y="1078992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 &amp; Urological Nitinol Stents  |  Sold to Dalhausen GmbH, Germany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1444752"/>
            <a:ext cx="40233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1444752"/>
            <a:ext cx="4023360" cy="45720"/>
          </a:xfrm>
          <a:prstGeom prst="rect">
            <a:avLst/>
          </a:prstGeom>
          <a:solidFill>
            <a:srgbClr val="006D6D"/>
          </a:solidFill>
          <a:ln w="12700">
            <a:solidFill>
              <a:srgbClr val="006D6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53619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06D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Focus — Urological Stents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57200" y="18470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Primarily urological stents: ureter, urethra, and prostatic applications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57200" y="213055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Treatment of malignant &amp; benign urological strictures and obstructions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57200" y="2414016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Also covers biliary and GI indications (duodenal, colorectal)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57200" y="269748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Minimally invasive endoscopic deployment — no open surgery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709160" y="1444752"/>
            <a:ext cx="40233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09160" y="1444752"/>
            <a:ext cx="4023360" cy="45720"/>
          </a:xfrm>
          <a:prstGeom prst="rect">
            <a:avLst/>
          </a:prstGeom>
          <a:solidFill>
            <a:srgbClr val="006D6D"/>
          </a:solidFill>
          <a:ln w="12700">
            <a:solidFill>
              <a:srgbClr val="006D6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00600" y="153619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06D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800600" y="18470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Proprietary fully-covered nitinol stents — unique alloy properties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800600" y="213055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Patented anti-migration design for long-term stable placement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00600" y="2414016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Custom-engineered delivery systems for urological anatomy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800600" y="269748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Multiple stent configurations for different anatomical sites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65760" y="3108960"/>
            <a:ext cx="40233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65760" y="3108960"/>
            <a:ext cx="4023360" cy="45720"/>
          </a:xfrm>
          <a:prstGeom prst="rect">
            <a:avLst/>
          </a:prstGeom>
          <a:solidFill>
            <a:srgbClr val="006D6D"/>
          </a:solidFill>
          <a:ln w="12700">
            <a:solidFill>
              <a:srgbClr val="006D6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320040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06D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&amp; Commercial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57200" y="3511296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CE Mark approval (Europe)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57200" y="379476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FDA 510(k) clearance (United States)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57200" y="407822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International commercial sales — multiple markets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57200" y="43616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Established global distribution and clinical network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709160" y="3108960"/>
            <a:ext cx="40233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709160" y="3108960"/>
            <a:ext cx="4023360" cy="45720"/>
          </a:xfrm>
          <a:prstGeom prst="rect">
            <a:avLst/>
          </a:prstGeom>
          <a:solidFill>
            <a:srgbClr val="006D6D"/>
          </a:solidFill>
          <a:ln w="12700">
            <a:solidFill>
              <a:srgbClr val="006D6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00600" y="320040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06D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— Dalhausen GmbH, Germany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4800600" y="3511296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Acquired by Dalhausen, leading German surgical medtech company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800600" y="379476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Dalhausen founded 1912; broad surgical products portfolio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00600" y="407822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Validated AllMeD's Build-Develop-Exit medtech model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800600" y="43616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Freed AllMeD capital to invest in cardiovascular pipeline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5C2D91"/>
          </a:solidFill>
          <a:ln w="12700">
            <a:solidFill>
              <a:srgbClr val="5C2D9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5486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Gardia Medical  |  Successful Exit to CSI / Abbott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4910328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 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686800" y="4910328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59436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300" b="1" dirty="0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Gardia Medical (now </a:t>
            </a:r>
            <a:r>
              <a:rPr lang="en-US" sz="2300" b="1" dirty="0" err="1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ProCatid</a:t>
            </a:r>
            <a:r>
              <a:rPr lang="he-IL" sz="2300" b="1" dirty="0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300" b="1" dirty="0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Medical)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365760" y="1078992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WIRION Embolic Protection Device  |  Sold to Cardiovascular Systems Inc. (CSI) → Abbott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1444752"/>
            <a:ext cx="40233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1444752"/>
            <a:ext cx="4023360" cy="45720"/>
          </a:xfrm>
          <a:prstGeom prst="rect">
            <a:avLst/>
          </a:prstGeom>
          <a:solidFill>
            <a:srgbClr val="5C2D91"/>
          </a:solidFill>
          <a:ln w="12700">
            <a:solidFill>
              <a:srgbClr val="5C2D9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53619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Problem Solved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57200" y="18470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Emboli (clots, particles) released during catheterization cause stroke and MI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57200" y="213055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Carotid artery stenting (CAS) carries high embolic risk to the brain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57200" y="2414016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Standard EPDs require wire exchange — adding complexity and stroke risk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57200" y="269748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WIRION eliminated wire exchange: unique over-the-wire compatibility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709160" y="1444752"/>
            <a:ext cx="40233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09160" y="1444752"/>
            <a:ext cx="4023360" cy="45720"/>
          </a:xfrm>
          <a:prstGeom prst="rect">
            <a:avLst/>
          </a:prstGeom>
          <a:solidFill>
            <a:srgbClr val="5C2D91"/>
          </a:solidFill>
          <a:ln w="12700">
            <a:solidFill>
              <a:srgbClr val="5C2D9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00600" y="153619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Technological Advantage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800600" y="18470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Inserted OVER any standard guidewire — no need to replace the wire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800600" y="213055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Avoids re-crossing the stenotic lesion: reduces procedural risk and time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00600" y="2414016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One-size filter fits arteries 3.5–6.0mm — universal compatibility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800600" y="269748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Fully collapsible collection catheter captures all emboli on retrieval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65760" y="3108960"/>
            <a:ext cx="40233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65760" y="3108960"/>
            <a:ext cx="4023360" cy="45720"/>
          </a:xfrm>
          <a:prstGeom prst="rect">
            <a:avLst/>
          </a:prstGeom>
          <a:solidFill>
            <a:srgbClr val="5C2D91"/>
          </a:solidFill>
          <a:ln w="12700">
            <a:solidFill>
              <a:srgbClr val="5C2D9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320040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Achievements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57200" y="3511296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FDA 510(k) clearance — USA (2015)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57200" y="379476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CE Mark approval — European Union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57200" y="407822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TGA approval — Australia &amp; New Zealand (2016)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57200" y="43616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Approved for carotid stenting indication with carotid stent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709160" y="3108960"/>
            <a:ext cx="40233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709160" y="3108960"/>
            <a:ext cx="4023360" cy="45720"/>
          </a:xfrm>
          <a:prstGeom prst="rect">
            <a:avLst/>
          </a:prstGeom>
          <a:solidFill>
            <a:srgbClr val="5C2D91"/>
          </a:solidFill>
          <a:ln w="12700">
            <a:solidFill>
              <a:srgbClr val="5C2D91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00600" y="320040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C2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Exit to CSI / Abbott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4800600" y="3511296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IP, inventory, equipment sold to Cardiovascular Systems Inc. (CSI, 2019)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800600" y="379476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CSI subsequently acquired by Abbott Laboratories (April 2023)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00600" y="407822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ProCatid retained exclusive perpetual license for Carotid rights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800600" y="436168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Exemplifies AllMeD's proven Build-Validate-Exit strategy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5486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 |  Financial Summary &amp; Equity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4910328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686800" y="4910328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59436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Summary – FY 2025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365760" y="1078992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 audited consolidated financial statements for year ended December 31, 2025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1417320"/>
            <a:ext cx="26517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1417320"/>
            <a:ext cx="2651760" cy="54864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155448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2E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 28.1M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57200" y="214884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Equity (Dec 31, 2025)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24231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Shareholders' equity, consolidated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3246120" y="1417320"/>
            <a:ext cx="26517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46120" y="1417320"/>
            <a:ext cx="2651760" cy="54864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46120" y="155448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 27.4M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3337560" y="214884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Capital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337560" y="24231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Positive working capital position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6126480" y="1417320"/>
            <a:ext cx="26517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126480" y="1417320"/>
            <a:ext cx="2651760" cy="54864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26480" y="155448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R&amp;D Focus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217920" y="214884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Stage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217920" y="24231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Pre-revenue; all products in development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365760" y="2971800"/>
            <a:ext cx="406908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65760" y="2971800"/>
            <a:ext cx="4069080" cy="292608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02920" y="299923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👥  Team (Dec 2025)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57200" y="333756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1737360" y="333756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FY2025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3017520" y="333756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Date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457200" y="356616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Mgmt / Finance / Admin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1737360" y="356616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3017520" y="356616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457200" y="379476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R&amp;D Personnel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1737360" y="379476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3017520" y="379476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457200" y="402336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Permanent Consultants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1737360" y="402336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3017520" y="402336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457200" y="425196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1737360" y="425196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3017520" y="425196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4709160" y="2971800"/>
            <a:ext cx="406908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4709160" y="2971800"/>
            <a:ext cx="4069080" cy="292608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46320" y="299923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 Funding Approach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4846320" y="3337560"/>
            <a:ext cx="3794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Primary: Equity raises at parent and subsidiary level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4846320" y="3566160"/>
            <a:ext cx="3794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IIA non-dilutive innovation grants (NIS 1.4M — Dec 2025)</a:t>
            </a:r>
            <a:endParaRPr lang="en-US" sz="850" dirty="0"/>
          </a:p>
        </p:txBody>
      </p:sp>
      <p:sp>
        <p:nvSpPr>
          <p:cNvPr id="47" name="Text 45"/>
          <p:cNvSpPr/>
          <p:nvPr/>
        </p:nvSpPr>
        <p:spPr>
          <a:xfrm>
            <a:off x="4846320" y="3794760"/>
            <a:ext cx="3794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$500K PIPE transaction completed January 2026</a:t>
            </a:r>
            <a:endParaRPr lang="en-US" sz="850" dirty="0"/>
          </a:p>
        </p:txBody>
      </p:sp>
      <p:sp>
        <p:nvSpPr>
          <p:cNvPr id="48" name="Text 46"/>
          <p:cNvSpPr/>
          <p:nvPr/>
        </p:nvSpPr>
        <p:spPr>
          <a:xfrm>
            <a:off x="4846320" y="4023360"/>
            <a:ext cx="3794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Deposit interest income contributes to cash offset</a:t>
            </a:r>
            <a:endParaRPr lang="en-US" sz="850" dirty="0"/>
          </a:p>
        </p:txBody>
      </p:sp>
      <p:sp>
        <p:nvSpPr>
          <p:cNvPr id="49" name="Text 47"/>
          <p:cNvSpPr/>
          <p:nvPr/>
        </p:nvSpPr>
        <p:spPr>
          <a:xfrm>
            <a:off x="4846320" y="4251960"/>
            <a:ext cx="3794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No debt financing; no dividend policy</a:t>
            </a:r>
            <a:endParaRPr lang="en-US" sz="850" dirty="0"/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2B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486400" y="-1828800"/>
            <a:ext cx="6400800" cy="6400800"/>
          </a:xfrm>
          <a:prstGeom prst="ellipse">
            <a:avLst/>
          </a:prstGeom>
          <a:solidFill>
            <a:srgbClr val="2E5FA3">
              <a:alpha val="20000"/>
            </a:srgbClr>
          </a:solidFill>
          <a:ln w="12700">
            <a:solidFill>
              <a:srgbClr val="2E5FA3">
                <a:alpha val="2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1887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</a:t>
            </a:r>
            <a:endParaRPr lang="en-US" sz="4000" dirty="0"/>
          </a:p>
        </p:txBody>
      </p:sp>
      <p:sp>
        <p:nvSpPr>
          <p:cNvPr id="5" name="Shape 3"/>
          <p:cNvSpPr/>
          <p:nvPr/>
        </p:nvSpPr>
        <p:spPr>
          <a:xfrm>
            <a:off x="457200" y="1901952"/>
            <a:ext cx="4114800" cy="4572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02996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the Future of Minimally Invasive Cardiovascular Medicine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28346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&amp; IR:  </a:t>
            </a: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Prof. Oz Shapira, CEO  |  Ifat Gabay, CFO  |  AllMeD Solutions Ltd.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32461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9B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TASE Ticker: ALMD  |  Incorporated: Israel, 2004  |  Auditor: Kost Forer Gabbay &amp; Kasierer (EY Israel)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4617720"/>
            <a:ext cx="859536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presentation contains forward-looking statements. Actual results may differ materially. For full risk factors see the 2025 Annual Report filed with TASE.</a:t>
            </a:r>
            <a:endParaRPr lang="en-US" sz="800" dirty="0"/>
          </a:p>
        </p:txBody>
      </p:sp>
      <p:sp>
        <p:nvSpPr>
          <p:cNvPr id="11" name="Text 6">
            <a:extLst>
              <a:ext uri="{FF2B5EF4-FFF2-40B4-BE49-F238E27FC236}">
                <a16:creationId xmlns:a16="http://schemas.microsoft.com/office/drawing/2014/main" id="{92CB4E8A-9AF0-BC07-8964-FD170CF5CE0C}"/>
              </a:ext>
            </a:extLst>
          </p:cNvPr>
          <p:cNvSpPr/>
          <p:nvPr/>
        </p:nvSpPr>
        <p:spPr>
          <a:xfrm>
            <a:off x="457200" y="3739836"/>
            <a:ext cx="8352431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r>
              <a:rPr lang="en-US" sz="1000" dirty="0">
                <a:solidFill>
                  <a:srgbClr val="8A9B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info@almd-solutions.com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|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+972 74 765 0353|  </a:t>
            </a:r>
            <a:r>
              <a:rPr lang="en-US" sz="1000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u="sng" kern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https://www.almd-solutions.com</a:t>
            </a:r>
            <a:r>
              <a:rPr lang="en-US" sz="1000" u="sng" kern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David" panose="020E0502060401010101" pitchFamily="34" charset="-79"/>
              </a:rPr>
              <a:t>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| </a:t>
            </a:r>
            <a:r>
              <a:rPr lang="en-US" sz="1000" dirty="0">
                <a:solidFill>
                  <a:srgbClr val="FFFF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</a:t>
            </a:r>
            <a:r>
              <a:rPr lang="en-US" sz="10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12 Ha-Ilan Street, Or Akiva, POB 174, 3063908, Israel </a:t>
            </a:r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633C39A-5313-2060-8F59-CCB9D32306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76470" y="4114760"/>
            <a:ext cx="871804" cy="4572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5486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 |  Our Vision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4910328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686800" y="4910328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&amp; Mission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365760" y="1234440"/>
            <a:ext cx="4114800" cy="274320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02920" y="1353312"/>
            <a:ext cx="3840480" cy="2542032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Vision</a:t>
            </a:r>
            <a:endParaRPr lang="en-US" sz="16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6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build a strong, leading medical device company specializing in minimally invasive technologies and products, with a focus on the cardiovascular field.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754880" y="1261872"/>
            <a:ext cx="4023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261872"/>
            <a:ext cx="54864" cy="749808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92040" y="1316736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🫀  Cardiovascular Focus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92040" y="1581912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expertise in transcatheter valve and embolic protection technologies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754880" y="2130552"/>
            <a:ext cx="4023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54880" y="2130552"/>
            <a:ext cx="54864" cy="749808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92040" y="2185416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🔬  R&amp;D Excellence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892040" y="2450592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Synergistic R&amp;D investments driving a broad portfolio of minimally invasive innovations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54880" y="2999232"/>
            <a:ext cx="4023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54880" y="2999232"/>
            <a:ext cx="54864" cy="749808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92040" y="3054096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💹  Value Creation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3319272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Develop, validate, and exit or commercialize subsidiaries through strategic partnerships or M&amp;A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65760" y="4069080"/>
            <a:ext cx="8412480" cy="594360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2920" y="4133088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Strategy: Build → Validate → Commercialize or Exit  |  Structured as a holding company of breakthrough cardiovascular medtech subsidiaries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5486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 |  Management Team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4910328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686800" y="4910328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Team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320040" y="1143000"/>
            <a:ext cx="40233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1143000"/>
            <a:ext cx="64008" cy="169164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17320"/>
            <a:ext cx="960120" cy="960120"/>
          </a:xfrm>
          <a:prstGeom prst="ellipse">
            <a:avLst/>
          </a:prstGeom>
        </p:spPr>
      </p:pic>
      <p:sp>
        <p:nvSpPr>
          <p:cNvPr id="11" name="Text 8"/>
          <p:cNvSpPr/>
          <p:nvPr/>
        </p:nvSpPr>
        <p:spPr>
          <a:xfrm>
            <a:off x="1527048" y="1234440"/>
            <a:ext cx="27249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Prof. Oz Shapira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1527048" y="1545336"/>
            <a:ext cx="2724912" cy="256032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1527048" y="1545336"/>
            <a:ext cx="2724912" cy="256032"/>
          </a:xfrm>
          <a:prstGeom prst="rect">
            <a:avLst/>
          </a:prstGeom>
          <a:noFill/>
          <a:ln/>
        </p:spPr>
        <p:txBody>
          <a:bodyPr wrap="square" lIns="12700" tIns="12700" rIns="12700" bIns="1270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CEO, AllMeD | Chairman, TruLeaf</a:t>
            </a:r>
            <a:endParaRPr lang="en-US" sz="750" dirty="0"/>
          </a:p>
        </p:txBody>
      </p:sp>
      <p:sp>
        <p:nvSpPr>
          <p:cNvPr id="14" name="Text 11"/>
          <p:cNvSpPr/>
          <p:nvPr/>
        </p:nvSpPr>
        <p:spPr>
          <a:xfrm>
            <a:off x="1527048" y="1837944"/>
            <a:ext cx="2724912" cy="914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>
              <a:buNone/>
            </a:pPr>
            <a:r>
              <a:rPr lang="en-US" sz="7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Emeritus Professor of Cardiothoracic Surgery, Hebrew University Faculty of Medicine, Jerusalem, Israel. Physician-researcher, Hadassah Ein Kerem Hospital. MD, Hebrew University. Former Full Professor and Clinical Director of Cardiothoracic Surgery, Boston University Medical Center, Boston, MA, USA. CEO since March 2022. </a:t>
            </a:r>
            <a:endParaRPr lang="en-US" sz="750" dirty="0"/>
          </a:p>
        </p:txBody>
      </p:sp>
      <p:sp>
        <p:nvSpPr>
          <p:cNvPr id="15" name="Shape 12"/>
          <p:cNvSpPr/>
          <p:nvPr/>
        </p:nvSpPr>
        <p:spPr>
          <a:xfrm>
            <a:off x="4663440" y="1143000"/>
            <a:ext cx="40233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4663440" y="1143000"/>
            <a:ext cx="64008" cy="1691640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1417320"/>
            <a:ext cx="960120" cy="960120"/>
          </a:xfrm>
          <a:prstGeom prst="ellipse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870448" y="1234440"/>
            <a:ext cx="27249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Ifat Gabay, CPA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5870448" y="1545336"/>
            <a:ext cx="2724912" cy="256032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5870448" y="1545336"/>
            <a:ext cx="2724912" cy="256032"/>
          </a:xfrm>
          <a:prstGeom prst="rect">
            <a:avLst/>
          </a:prstGeom>
          <a:noFill/>
          <a:ln/>
        </p:spPr>
        <p:txBody>
          <a:bodyPr wrap="square" lIns="12700" tIns="12700" rIns="12700" bIns="1270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CFO &amp; VP Finance &amp; IT</a:t>
            </a:r>
            <a:endParaRPr lang="en-US" sz="750" dirty="0"/>
          </a:p>
        </p:txBody>
      </p:sp>
      <p:sp>
        <p:nvSpPr>
          <p:cNvPr id="21" name="Text 17"/>
          <p:cNvSpPr/>
          <p:nvPr/>
        </p:nvSpPr>
        <p:spPr>
          <a:xfrm>
            <a:off x="5870448" y="1837944"/>
            <a:ext cx="2724912" cy="914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>
              <a:buNone/>
            </a:pPr>
            <a:r>
              <a:rPr lang="en-US" sz="7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CPA. BSc Economics &amp; Accounting, Ruppin Academic Center. MBA, Tel Aviv University. CFO since September 2024. Oversees group finance and information systems.</a:t>
            </a:r>
            <a:endParaRPr lang="en-US" sz="750" dirty="0"/>
          </a:p>
        </p:txBody>
      </p:sp>
      <p:sp>
        <p:nvSpPr>
          <p:cNvPr id="22" name="Shape 18"/>
          <p:cNvSpPr/>
          <p:nvPr/>
        </p:nvSpPr>
        <p:spPr>
          <a:xfrm>
            <a:off x="320040" y="2971800"/>
            <a:ext cx="40233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19"/>
          <p:cNvSpPr/>
          <p:nvPr/>
        </p:nvSpPr>
        <p:spPr>
          <a:xfrm>
            <a:off x="320040" y="2971800"/>
            <a:ext cx="64008" cy="169164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246120"/>
            <a:ext cx="960120" cy="960120"/>
          </a:xfrm>
          <a:prstGeom prst="ellipse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1527048" y="3063240"/>
            <a:ext cx="27249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Benjamin Spenser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1527048" y="3374136"/>
            <a:ext cx="2724912" cy="256032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1527048" y="3374136"/>
            <a:ext cx="2724912" cy="256032"/>
          </a:xfrm>
          <a:prstGeom prst="rect">
            <a:avLst/>
          </a:prstGeom>
          <a:noFill/>
          <a:ln/>
        </p:spPr>
        <p:txBody>
          <a:bodyPr wrap="square" lIns="12700" tIns="12700" rIns="12700" bIns="1270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Co-Founder &amp; CEO, TruLeaf Medical Ltd.</a:t>
            </a:r>
            <a:endParaRPr lang="en-US" sz="750" dirty="0"/>
          </a:p>
        </p:txBody>
      </p:sp>
      <p:sp>
        <p:nvSpPr>
          <p:cNvPr id="28" name="Text 23"/>
          <p:cNvSpPr/>
          <p:nvPr/>
        </p:nvSpPr>
        <p:spPr>
          <a:xfrm>
            <a:off x="1527048" y="3666744"/>
            <a:ext cx="2724912" cy="914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>
              <a:buNone/>
            </a:pPr>
            <a:r>
              <a:rPr lang="en-US" sz="7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BSc Mechanical Engineering, Technion, Haifa. MBA, Swinburne University (Australia). Together with Netanel Benichou, co-developed the Sapien3 (TAVR).  Founder of </a:t>
            </a:r>
            <a:r>
              <a:rPr lang="en-US" sz="750" dirty="0" err="1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Gardia</a:t>
            </a:r>
            <a:r>
              <a:rPr lang="en-US" sz="7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Medical and MTRE. </a:t>
            </a:r>
            <a:endParaRPr lang="en-US" sz="750" dirty="0"/>
          </a:p>
        </p:txBody>
      </p:sp>
      <p:sp>
        <p:nvSpPr>
          <p:cNvPr id="29" name="Shape 24"/>
          <p:cNvSpPr/>
          <p:nvPr/>
        </p:nvSpPr>
        <p:spPr>
          <a:xfrm>
            <a:off x="4663440" y="2971800"/>
            <a:ext cx="40233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0" name="Shape 25"/>
          <p:cNvSpPr/>
          <p:nvPr/>
        </p:nvSpPr>
        <p:spPr>
          <a:xfrm>
            <a:off x="4663440" y="2971800"/>
            <a:ext cx="64008" cy="169164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00600" y="3246120"/>
            <a:ext cx="960120" cy="960120"/>
          </a:xfrm>
          <a:prstGeom prst="ellipse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5870448" y="3063240"/>
            <a:ext cx="27249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Netanel Benichou</a:t>
            </a:r>
            <a:endParaRPr lang="en-US" sz="1100" dirty="0"/>
          </a:p>
        </p:txBody>
      </p:sp>
      <p:sp>
        <p:nvSpPr>
          <p:cNvPr id="33" name="Shape 27"/>
          <p:cNvSpPr/>
          <p:nvPr/>
        </p:nvSpPr>
        <p:spPr>
          <a:xfrm>
            <a:off x="5870448" y="3374136"/>
            <a:ext cx="2724912" cy="256032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34" name="Text 28"/>
          <p:cNvSpPr/>
          <p:nvPr/>
        </p:nvSpPr>
        <p:spPr>
          <a:xfrm>
            <a:off x="5870448" y="3374136"/>
            <a:ext cx="2724912" cy="256032"/>
          </a:xfrm>
          <a:prstGeom prst="rect">
            <a:avLst/>
          </a:prstGeom>
          <a:noFill/>
          <a:ln/>
        </p:spPr>
        <p:txBody>
          <a:bodyPr wrap="square" lIns="12700" tIns="12700" rIns="12700" bIns="1270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Co-Founder &amp; CTO, TruLeaf Medical Ltd.</a:t>
            </a:r>
            <a:endParaRPr lang="en-US" sz="750" dirty="0"/>
          </a:p>
        </p:txBody>
      </p:sp>
      <p:sp>
        <p:nvSpPr>
          <p:cNvPr id="35" name="Text 29"/>
          <p:cNvSpPr/>
          <p:nvPr/>
        </p:nvSpPr>
        <p:spPr>
          <a:xfrm>
            <a:off x="5870448" y="3666744"/>
            <a:ext cx="2724912" cy="914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>
              <a:buNone/>
            </a:pPr>
            <a:r>
              <a:rPr lang="en-US" sz="7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</a:t>
            </a: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6C757D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Sc Mechanical Engineering, Technion, Haifa. </a:t>
            </a:r>
            <a:r>
              <a:rPr lang="en-US" sz="7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Together with Benjamin Spenser, co-developed the Sapien3 (TAVR). Co-inventor of RoseDoc. Chief Technology Officer leading design and engineering of the two-stage transcatheter valve system.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5486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 |  Board of Directors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4910328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 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686800" y="4910328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of Directors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164592" y="1261872"/>
            <a:ext cx="1645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64592" y="1261872"/>
            <a:ext cx="1645920" cy="64008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52" y="1389888"/>
            <a:ext cx="914400" cy="914400"/>
          </a:xfrm>
          <a:prstGeom prst="ellipse">
            <a:avLst/>
          </a:prstGeom>
        </p:spPr>
      </p:pic>
      <p:sp>
        <p:nvSpPr>
          <p:cNvPr id="11" name="Text 8"/>
          <p:cNvSpPr/>
          <p:nvPr/>
        </p:nvSpPr>
        <p:spPr>
          <a:xfrm>
            <a:off x="210312" y="24231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David Milch</a:t>
            </a:r>
            <a:endParaRPr lang="en-US" sz="850" dirty="0"/>
          </a:p>
        </p:txBody>
      </p:sp>
      <p:sp>
        <p:nvSpPr>
          <p:cNvPr id="12" name="Shape 9"/>
          <p:cNvSpPr/>
          <p:nvPr/>
        </p:nvSpPr>
        <p:spPr>
          <a:xfrm>
            <a:off x="210312" y="2807208"/>
            <a:ext cx="1554480" cy="201168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10312" y="2807208"/>
            <a:ext cx="1554480" cy="201168"/>
          </a:xfrm>
          <a:prstGeom prst="rect">
            <a:avLst/>
          </a:prstGeom>
          <a:noFill/>
          <a:ln/>
        </p:spPr>
        <p:txBody>
          <a:bodyPr wrap="square" lIns="12700" tIns="12700" rIns="12700" bIns="1270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Chairman of the Board</a:t>
            </a:r>
            <a:endParaRPr lang="en-US" sz="700" dirty="0"/>
          </a:p>
        </p:txBody>
      </p:sp>
      <p:sp>
        <p:nvSpPr>
          <p:cNvPr id="14" name="Text 11"/>
          <p:cNvSpPr/>
          <p:nvPr/>
        </p:nvSpPr>
        <p:spPr>
          <a:xfrm>
            <a:off x="210312" y="303580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2E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650" dirty="0"/>
          </a:p>
        </p:txBody>
      </p:sp>
      <p:sp>
        <p:nvSpPr>
          <p:cNvPr id="15" name="Text 12"/>
          <p:cNvSpPr/>
          <p:nvPr/>
        </p:nvSpPr>
        <p:spPr>
          <a:xfrm>
            <a:off x="210312" y="3337560"/>
            <a:ext cx="1554480" cy="1097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>
              <a:buNone/>
            </a:pPr>
            <a:r>
              <a:rPr lang="en-US" sz="6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US-born medtech investor &amp; advisor. Active Chairman since Sept 2011. B.Sc. Stanford; MD Harvard. Boards: TruLeaf, IBI, ProCatid. New York.</a:t>
            </a:r>
            <a:endParaRPr lang="en-US" sz="650" dirty="0"/>
          </a:p>
        </p:txBody>
      </p:sp>
      <p:sp>
        <p:nvSpPr>
          <p:cNvPr id="16" name="Shape 13"/>
          <p:cNvSpPr/>
          <p:nvPr/>
        </p:nvSpPr>
        <p:spPr>
          <a:xfrm>
            <a:off x="1929384" y="1261872"/>
            <a:ext cx="1645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1929384" y="1261872"/>
            <a:ext cx="1645920" cy="64008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5144" y="1389888"/>
            <a:ext cx="914400" cy="914400"/>
          </a:xfrm>
          <a:prstGeom prst="ellipse">
            <a:avLst/>
          </a:prstGeom>
        </p:spPr>
      </p:pic>
      <p:sp>
        <p:nvSpPr>
          <p:cNvPr id="19" name="Shape 15"/>
          <p:cNvSpPr/>
          <p:nvPr/>
        </p:nvSpPr>
        <p:spPr>
          <a:xfrm>
            <a:off x="3118104" y="1417320"/>
            <a:ext cx="411480" cy="16459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3118104" y="1417320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Ind.</a:t>
            </a:r>
            <a:endParaRPr lang="en-US" sz="700" dirty="0"/>
          </a:p>
        </p:txBody>
      </p:sp>
      <p:sp>
        <p:nvSpPr>
          <p:cNvPr id="21" name="Text 17"/>
          <p:cNvSpPr/>
          <p:nvPr/>
        </p:nvSpPr>
        <p:spPr>
          <a:xfrm>
            <a:off x="1975104" y="24231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Ofer Tismchi, CPA</a:t>
            </a:r>
            <a:endParaRPr lang="en-US" sz="850" dirty="0"/>
          </a:p>
        </p:txBody>
      </p:sp>
      <p:sp>
        <p:nvSpPr>
          <p:cNvPr id="22" name="Shape 18"/>
          <p:cNvSpPr/>
          <p:nvPr/>
        </p:nvSpPr>
        <p:spPr>
          <a:xfrm>
            <a:off x="1975104" y="2807208"/>
            <a:ext cx="1554480" cy="201168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1975104" y="2807208"/>
            <a:ext cx="1554480" cy="201168"/>
          </a:xfrm>
          <a:prstGeom prst="rect">
            <a:avLst/>
          </a:prstGeom>
          <a:noFill/>
          <a:ln/>
        </p:spPr>
        <p:txBody>
          <a:bodyPr wrap="square" lIns="12700" tIns="12700" rIns="12700" bIns="1270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Director</a:t>
            </a:r>
            <a:endParaRPr lang="en-US" sz="700" dirty="0"/>
          </a:p>
        </p:txBody>
      </p:sp>
      <p:sp>
        <p:nvSpPr>
          <p:cNvPr id="24" name="Text 20"/>
          <p:cNvSpPr/>
          <p:nvPr/>
        </p:nvSpPr>
        <p:spPr>
          <a:xfrm>
            <a:off x="1975104" y="303580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2E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Chair – Audit</a:t>
            </a:r>
            <a:endParaRPr lang="en-US" sz="650" dirty="0"/>
          </a:p>
          <a:p>
            <a:pPr marL="0" indent="0" algn="ctr">
              <a:buNone/>
            </a:pPr>
            <a:r>
              <a:rPr lang="en-US" sz="650" dirty="0">
                <a:solidFill>
                  <a:srgbClr val="2E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– Compensation</a:t>
            </a:r>
            <a:endParaRPr lang="en-US" sz="650" dirty="0"/>
          </a:p>
        </p:txBody>
      </p:sp>
      <p:sp>
        <p:nvSpPr>
          <p:cNvPr id="25" name="Text 21"/>
          <p:cNvSpPr/>
          <p:nvPr/>
        </p:nvSpPr>
        <p:spPr>
          <a:xfrm>
            <a:off x="1975104" y="3337560"/>
            <a:ext cx="1554480" cy="1097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>
              <a:buNone/>
            </a:pPr>
            <a:r>
              <a:rPr lang="en-US" sz="6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CPA; Economics &amp; Agri., Hebrew Univ. Partner, Dover Group. Redhill Biopharma, Maavar Products, Kanamore Biotex. Appointed Aug 2025. Financial Expert.</a:t>
            </a:r>
            <a:endParaRPr lang="en-US" sz="650" dirty="0"/>
          </a:p>
        </p:txBody>
      </p:sp>
      <p:sp>
        <p:nvSpPr>
          <p:cNvPr id="26" name="Shape 22"/>
          <p:cNvSpPr/>
          <p:nvPr/>
        </p:nvSpPr>
        <p:spPr>
          <a:xfrm>
            <a:off x="3694176" y="1261872"/>
            <a:ext cx="1645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Shape 23"/>
          <p:cNvSpPr/>
          <p:nvPr/>
        </p:nvSpPr>
        <p:spPr>
          <a:xfrm>
            <a:off x="3694176" y="1261872"/>
            <a:ext cx="1645920" cy="6400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pic>
        <p:nvPicPr>
          <p:cNvPr id="2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59936" y="1389888"/>
            <a:ext cx="914400" cy="914400"/>
          </a:xfrm>
          <a:prstGeom prst="ellipse">
            <a:avLst/>
          </a:prstGeom>
        </p:spPr>
      </p:pic>
      <p:sp>
        <p:nvSpPr>
          <p:cNvPr id="29" name="Shape 24"/>
          <p:cNvSpPr/>
          <p:nvPr/>
        </p:nvSpPr>
        <p:spPr>
          <a:xfrm>
            <a:off x="4882896" y="1417320"/>
            <a:ext cx="411480" cy="164592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30" name="Text 25"/>
          <p:cNvSpPr/>
          <p:nvPr/>
        </p:nvSpPr>
        <p:spPr>
          <a:xfrm>
            <a:off x="4882896" y="1417320"/>
            <a:ext cx="411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Ind.</a:t>
            </a:r>
            <a:endParaRPr lang="en-US" sz="700" dirty="0"/>
          </a:p>
        </p:txBody>
      </p:sp>
      <p:sp>
        <p:nvSpPr>
          <p:cNvPr id="31" name="Text 26"/>
          <p:cNvSpPr/>
          <p:nvPr/>
        </p:nvSpPr>
        <p:spPr>
          <a:xfrm>
            <a:off x="3739896" y="24231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Yehudit Zilberstein</a:t>
            </a:r>
            <a:endParaRPr lang="en-US" sz="850" dirty="0"/>
          </a:p>
        </p:txBody>
      </p:sp>
      <p:sp>
        <p:nvSpPr>
          <p:cNvPr id="32" name="Shape 27"/>
          <p:cNvSpPr/>
          <p:nvPr/>
        </p:nvSpPr>
        <p:spPr>
          <a:xfrm>
            <a:off x="3739896" y="2807208"/>
            <a:ext cx="1554480" cy="20116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3" name="Text 28"/>
          <p:cNvSpPr/>
          <p:nvPr/>
        </p:nvSpPr>
        <p:spPr>
          <a:xfrm>
            <a:off x="3739896" y="2807208"/>
            <a:ext cx="1554480" cy="201168"/>
          </a:xfrm>
          <a:prstGeom prst="rect">
            <a:avLst/>
          </a:prstGeom>
          <a:noFill/>
          <a:ln/>
        </p:spPr>
        <p:txBody>
          <a:bodyPr wrap="square" lIns="12700" tIns="12700" rIns="12700" bIns="1270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External Director</a:t>
            </a:r>
            <a:endParaRPr lang="en-US" sz="700" dirty="0"/>
          </a:p>
        </p:txBody>
      </p:sp>
      <p:sp>
        <p:nvSpPr>
          <p:cNvPr id="34" name="Text 29"/>
          <p:cNvSpPr/>
          <p:nvPr/>
        </p:nvSpPr>
        <p:spPr>
          <a:xfrm>
            <a:off x="3739896" y="303580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2E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Chair – Compensation</a:t>
            </a:r>
            <a:endParaRPr lang="en-US" sz="650" dirty="0"/>
          </a:p>
          <a:p>
            <a:pPr marL="0" indent="0" algn="ctr">
              <a:buNone/>
            </a:pPr>
            <a:r>
              <a:rPr lang="en-US" sz="650" dirty="0">
                <a:solidFill>
                  <a:srgbClr val="2E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– Audit</a:t>
            </a:r>
            <a:endParaRPr lang="en-US" sz="650" dirty="0"/>
          </a:p>
        </p:txBody>
      </p:sp>
      <p:sp>
        <p:nvSpPr>
          <p:cNvPr id="35" name="Text 30"/>
          <p:cNvSpPr/>
          <p:nvPr/>
        </p:nvSpPr>
        <p:spPr>
          <a:xfrm>
            <a:off x="3739896" y="3337560"/>
            <a:ext cx="1554480" cy="1097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>
              <a:buNone/>
            </a:pPr>
            <a:r>
              <a:rPr lang="en-US" sz="6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BSc/MSc/PhD Weizmann. CEO Alon Medtech Ventures. Director in 13 portfolio companies. Appointed Aug 2022.</a:t>
            </a:r>
            <a:endParaRPr lang="en-US" sz="650" dirty="0"/>
          </a:p>
        </p:txBody>
      </p:sp>
      <p:sp>
        <p:nvSpPr>
          <p:cNvPr id="36" name="Shape 31"/>
          <p:cNvSpPr/>
          <p:nvPr/>
        </p:nvSpPr>
        <p:spPr>
          <a:xfrm>
            <a:off x="5458968" y="1261872"/>
            <a:ext cx="1645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7" name="Shape 32"/>
          <p:cNvSpPr/>
          <p:nvPr/>
        </p:nvSpPr>
        <p:spPr>
          <a:xfrm>
            <a:off x="5458968" y="1261872"/>
            <a:ext cx="1645920" cy="64008"/>
          </a:xfrm>
          <a:prstGeom prst="rect">
            <a:avLst/>
          </a:prstGeom>
          <a:solidFill>
            <a:srgbClr val="006D6D"/>
          </a:solidFill>
          <a:ln w="12700">
            <a:solidFill>
              <a:srgbClr val="006D6D"/>
            </a:solidFill>
            <a:prstDash val="solid"/>
          </a:ln>
        </p:spPr>
      </p:sp>
      <p:pic>
        <p:nvPicPr>
          <p:cNvPr id="3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24728" y="1389888"/>
            <a:ext cx="914400" cy="914400"/>
          </a:xfrm>
          <a:prstGeom prst="ellipse">
            <a:avLst/>
          </a:prstGeom>
        </p:spPr>
      </p:pic>
      <p:sp>
        <p:nvSpPr>
          <p:cNvPr id="39" name="Text 33"/>
          <p:cNvSpPr/>
          <p:nvPr/>
        </p:nvSpPr>
        <p:spPr>
          <a:xfrm>
            <a:off x="5504688" y="24231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Prof. Dan Galai</a:t>
            </a:r>
            <a:endParaRPr lang="en-US" sz="850" dirty="0"/>
          </a:p>
        </p:txBody>
      </p:sp>
      <p:sp>
        <p:nvSpPr>
          <p:cNvPr id="40" name="Shape 34"/>
          <p:cNvSpPr/>
          <p:nvPr/>
        </p:nvSpPr>
        <p:spPr>
          <a:xfrm>
            <a:off x="5504688" y="2807208"/>
            <a:ext cx="1554480" cy="201168"/>
          </a:xfrm>
          <a:prstGeom prst="rect">
            <a:avLst/>
          </a:prstGeom>
          <a:solidFill>
            <a:srgbClr val="006D6D"/>
          </a:solidFill>
          <a:ln w="12700">
            <a:solidFill>
              <a:srgbClr val="006D6D"/>
            </a:solidFill>
            <a:prstDash val="solid"/>
          </a:ln>
        </p:spPr>
      </p:sp>
      <p:sp>
        <p:nvSpPr>
          <p:cNvPr id="41" name="Text 35"/>
          <p:cNvSpPr/>
          <p:nvPr/>
        </p:nvSpPr>
        <p:spPr>
          <a:xfrm>
            <a:off x="5504688" y="2807208"/>
            <a:ext cx="1554480" cy="201168"/>
          </a:xfrm>
          <a:prstGeom prst="rect">
            <a:avLst/>
          </a:prstGeom>
          <a:noFill/>
          <a:ln/>
        </p:spPr>
        <p:txBody>
          <a:bodyPr wrap="square" lIns="12700" tIns="12700" rIns="12700" bIns="1270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Director</a:t>
            </a:r>
            <a:endParaRPr lang="en-US" sz="700" dirty="0"/>
          </a:p>
        </p:txBody>
      </p:sp>
      <p:sp>
        <p:nvSpPr>
          <p:cNvPr id="42" name="Text 36"/>
          <p:cNvSpPr/>
          <p:nvPr/>
        </p:nvSpPr>
        <p:spPr>
          <a:xfrm>
            <a:off x="5504688" y="303580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2E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– Audit</a:t>
            </a:r>
            <a:endParaRPr lang="en-US" sz="650" dirty="0"/>
          </a:p>
          <a:p>
            <a:pPr marL="0" indent="0" algn="ctr">
              <a:buNone/>
            </a:pPr>
            <a:r>
              <a:rPr lang="en-US" sz="650" dirty="0">
                <a:solidFill>
                  <a:srgbClr val="2E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– Compensation</a:t>
            </a:r>
            <a:endParaRPr lang="en-US" sz="650" dirty="0"/>
          </a:p>
        </p:txBody>
      </p:sp>
      <p:sp>
        <p:nvSpPr>
          <p:cNvPr id="43" name="Text 37"/>
          <p:cNvSpPr/>
          <p:nvPr/>
        </p:nvSpPr>
        <p:spPr>
          <a:xfrm>
            <a:off x="5504688" y="3337560"/>
            <a:ext cx="1554480" cy="1097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>
              <a:buNone/>
            </a:pPr>
            <a:r>
              <a:rPr lang="en-US" sz="6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DBA, Univ. of Chicago. Professor, Hebrew University. Co-developer of Black-Scholes model. Joined June 2025. Financial Expert.</a:t>
            </a:r>
            <a:endParaRPr lang="en-US" sz="650" dirty="0"/>
          </a:p>
        </p:txBody>
      </p:sp>
      <p:sp>
        <p:nvSpPr>
          <p:cNvPr id="44" name="Shape 38"/>
          <p:cNvSpPr/>
          <p:nvPr/>
        </p:nvSpPr>
        <p:spPr>
          <a:xfrm>
            <a:off x="7223760" y="1261872"/>
            <a:ext cx="1645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5" name="Shape 39"/>
          <p:cNvSpPr/>
          <p:nvPr/>
        </p:nvSpPr>
        <p:spPr>
          <a:xfrm>
            <a:off x="7223760" y="1261872"/>
            <a:ext cx="1645920" cy="64008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pic>
        <p:nvPicPr>
          <p:cNvPr id="4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89520" y="1389888"/>
            <a:ext cx="914400" cy="914400"/>
          </a:xfrm>
          <a:prstGeom prst="ellipse">
            <a:avLst/>
          </a:prstGeom>
        </p:spPr>
      </p:pic>
      <p:sp>
        <p:nvSpPr>
          <p:cNvPr id="47" name="Text 40"/>
          <p:cNvSpPr/>
          <p:nvPr/>
        </p:nvSpPr>
        <p:spPr>
          <a:xfrm>
            <a:off x="7269480" y="2423160"/>
            <a:ext cx="1554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Yehudit Gal</a:t>
            </a:r>
            <a:endParaRPr lang="en-US" sz="850" dirty="0"/>
          </a:p>
        </p:txBody>
      </p:sp>
      <p:sp>
        <p:nvSpPr>
          <p:cNvPr id="48" name="Shape 41"/>
          <p:cNvSpPr/>
          <p:nvPr/>
        </p:nvSpPr>
        <p:spPr>
          <a:xfrm>
            <a:off x="7269480" y="2807208"/>
            <a:ext cx="1554480" cy="201168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49" name="Text 42"/>
          <p:cNvSpPr/>
          <p:nvPr/>
        </p:nvSpPr>
        <p:spPr>
          <a:xfrm>
            <a:off x="7269480" y="2807208"/>
            <a:ext cx="1554480" cy="201168"/>
          </a:xfrm>
          <a:prstGeom prst="rect">
            <a:avLst/>
          </a:prstGeom>
          <a:noFill/>
          <a:ln/>
        </p:spPr>
        <p:txBody>
          <a:bodyPr wrap="square" lIns="12700" tIns="12700" rIns="12700" bIns="12700" rtlCol="0" anchor="ctr"/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Director</a:t>
            </a:r>
            <a:endParaRPr lang="en-US" sz="700" dirty="0"/>
          </a:p>
        </p:txBody>
      </p:sp>
      <p:sp>
        <p:nvSpPr>
          <p:cNvPr id="50" name="Text 43"/>
          <p:cNvSpPr/>
          <p:nvPr/>
        </p:nvSpPr>
        <p:spPr>
          <a:xfrm>
            <a:off x="7269480" y="3035808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2E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650" dirty="0"/>
          </a:p>
        </p:txBody>
      </p:sp>
      <p:sp>
        <p:nvSpPr>
          <p:cNvPr id="51" name="Text 44"/>
          <p:cNvSpPr/>
          <p:nvPr/>
        </p:nvSpPr>
        <p:spPr>
          <a:xfrm>
            <a:off x="7269480" y="3337560"/>
            <a:ext cx="1554480" cy="1097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>
              <a:buNone/>
            </a:pPr>
            <a:r>
              <a:rPr lang="en-US" sz="6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 Strategy &amp; Business Dev., HM Medical Solution. M&amp;A, Mgmt. Centre Europe. Mentor MBA, Technion. Founded Medonna NGO.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B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5224E"/>
          </a:solidFill>
          <a:ln w="12700">
            <a:solidFill>
              <a:srgbClr val="1522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5486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 |  Portfolio Overview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4910328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686800" y="4910328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5943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Subsidiaries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365760" y="114300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9B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active R&amp;D subsidiaries, both focused on the cardiovascular space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645920"/>
            <a:ext cx="4023360" cy="301752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502920" y="178308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TruLeaf Medical Ltd.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02920" y="221284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CA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Transcatheter Heart Valve Replacement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02920" y="2578608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RoseDoc system: Mitral &amp; Tricuspid valve replacement via transcatheter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02920" y="2953512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FIH study ONGOING in India — 4 patients enrolled, targeting 10 total    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(Tricuspid, 2025–2026)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02920" y="3328416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Helsinki approval: Uzbekistan, South Africa &amp; additional sites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02920" y="3703320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7× IIA grants received; NIS 1.4M grant approved Dec 2025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02920" y="4078224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Target valuation: $400–500M at exit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02920" y="4462272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CA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Owned: 100% (68.5% fully diluted)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4754880" y="1645920"/>
            <a:ext cx="4023360" cy="301752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892040" y="178308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ProCatid Medical Ltd.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4892040" y="221284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Embolic Protection Device (UniGrd System)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92040" y="2578608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UniGrd (formerly WIRION): filter for carotid artery catheterization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892040" y="2953512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Holds exclusive worldwide perpetual license for Carotid EPD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92040" y="3328416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FDA &amp; TGA-approved for carotid indication + carotid stent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892040" y="3703320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Sold IP/inventory to CSI (now Abbott); retains Carotid rights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92040" y="4078224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Continuing IP maintenance; evaluating re-commercialization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92040" y="4462272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42A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Owned: 100% (fully diluted)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5486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TruLeaf Medical  |  Team &amp; Technology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4910328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 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686800" y="4910328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59436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TruLeaf Medical Ltd.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365760" y="1078992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| Technology | Innovation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417320"/>
            <a:ext cx="393192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1417320"/>
            <a:ext cx="3931920" cy="32004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444752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👥  Core Team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1828800"/>
            <a:ext cx="45720" cy="59436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1847088"/>
            <a:ext cx="3566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Benjamin Spenser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94360" y="2066544"/>
            <a:ext cx="35661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Co-Founder &amp; CEO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594360" y="2231136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BSc Mechanical Eng., Technion. MBA, Swinburne Univ. (Australia). Together with Netanel Benichou, co-developed the first-ever transcatheter aortic valve — the Sapien3 (TAVR). Co-inventor of RoseDoc. TruLeaf CEO since 2019.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457200" y="2542032"/>
            <a:ext cx="45720" cy="59436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" y="2560320"/>
            <a:ext cx="3566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Netanel Benichou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594360" y="2779776"/>
            <a:ext cx="35661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Co-Founder &amp; CTO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594360" y="2944368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Together with Benjamin Spenser, co-developed the first-ever transcatheter aortic valve — the Sapien3 (TAVR). Co-inventor of RoseDoc. Chief Technology Officer leading design and engineering of the two-stage transcatheter valve system.</a:t>
            </a:r>
            <a:endParaRPr lang="en-US" sz="750" dirty="0"/>
          </a:p>
        </p:txBody>
      </p:sp>
      <p:sp>
        <p:nvSpPr>
          <p:cNvPr id="20" name="Shape 18"/>
          <p:cNvSpPr/>
          <p:nvPr/>
        </p:nvSpPr>
        <p:spPr>
          <a:xfrm>
            <a:off x="457200" y="3255264"/>
            <a:ext cx="45720" cy="59436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94360" y="3273552"/>
            <a:ext cx="3566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R&amp;D Team (14 members)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94360" y="3493008"/>
            <a:ext cx="35661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&amp; Clinical Operations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94360" y="3657600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Multidisciplinary team: mechanical engineering, biomedical device design, materials science, and clinical trial operations.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457200" y="3968496"/>
            <a:ext cx="45720" cy="59436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94360" y="3986784"/>
            <a:ext cx="3566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Prof. Oz Shapira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4206240"/>
            <a:ext cx="35661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Chairman — TruLeaf Board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594360" y="4370832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Emeritus Professor of Cardiothoracic Surgery, Hebrew University. Strategic clinical guidance, KOL network, and regulatory advisory.</a:t>
            </a:r>
            <a:endParaRPr lang="en-US" sz="750" dirty="0"/>
          </a:p>
        </p:txBody>
      </p:sp>
      <p:sp>
        <p:nvSpPr>
          <p:cNvPr id="28" name="Shape 26"/>
          <p:cNvSpPr/>
          <p:nvPr/>
        </p:nvSpPr>
        <p:spPr>
          <a:xfrm>
            <a:off x="4572000" y="1417320"/>
            <a:ext cx="4206240" cy="3246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572000" y="1417320"/>
            <a:ext cx="4206240" cy="32004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663440" y="1444752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🔬  RoseDoc Technology Platform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663440" y="1828800"/>
            <a:ext cx="45720" cy="640080"/>
          </a:xfrm>
          <a:prstGeom prst="rect">
            <a:avLst/>
          </a:prstGeom>
          <a:solidFill>
            <a:srgbClr val="4CAF82"/>
          </a:solidFill>
          <a:ln w="12700">
            <a:solidFill>
              <a:srgbClr val="4CAF8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773168" y="184708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Two-Stage Transcatheter System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773168" y="2084832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1: Docking Station implanted in the atrium. Step 2: Biological valve deployed into the docking station. Both steps fully percutaneous — needle puncture only, no open surgery.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4663440" y="2578608"/>
            <a:ext cx="45720" cy="640080"/>
          </a:xfrm>
          <a:prstGeom prst="rect">
            <a:avLst/>
          </a:prstGeom>
          <a:solidFill>
            <a:srgbClr val="4CAF82"/>
          </a:solidFill>
          <a:ln w="12700">
            <a:solidFill>
              <a:srgbClr val="4CAF8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773168" y="2596896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Unique Docking Station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773168" y="2834640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Proprietary anchor placed in the left (Mitral) or right (Tricuspid) atrium. Secures the valve and compensates for annular anatomy variability.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4663440" y="3328416"/>
            <a:ext cx="45720" cy="640080"/>
          </a:xfrm>
          <a:prstGeom prst="rect">
            <a:avLst/>
          </a:prstGeom>
          <a:solidFill>
            <a:srgbClr val="4CAF82"/>
          </a:solidFill>
          <a:ln w="12700">
            <a:solidFill>
              <a:srgbClr val="4CAF8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773168" y="3346704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Valve for Two Indications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4773168" y="3584448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RoseDoc is the only system designed for both Mitral and Tricuspid valve replacement — compatible with any balloon-expandable biological valve.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4663440" y="4078224"/>
            <a:ext cx="45720" cy="640080"/>
          </a:xfrm>
          <a:prstGeom prst="rect">
            <a:avLst/>
          </a:prstGeom>
          <a:solidFill>
            <a:srgbClr val="4CAF82"/>
          </a:solidFill>
          <a:ln w="12700">
            <a:solidFill>
              <a:srgbClr val="4CAF82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773168" y="4096512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Patent Portfolio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4773168" y="4334256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patents registered globally. Co-invented by Benjamin Spenser and Netanel Benichou.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79" y="54864"/>
            <a:ext cx="4232171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TruLeaf Medical  |  First-in-Human Clinical Results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4910328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686800" y="4910328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59436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First-in-Human (FIH) Trials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365760" y="1078992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program advancing — first human transcatheter valve implantations achieved; trial ongoing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02920" y="1554480"/>
            <a:ext cx="164592" cy="164592"/>
          </a:xfrm>
          <a:prstGeom prst="ellipse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71500" y="1719072"/>
            <a:ext cx="27432" cy="420624"/>
          </a:xfrm>
          <a:prstGeom prst="rect">
            <a:avLst/>
          </a:prstGeom>
          <a:solidFill>
            <a:srgbClr val="E9ECEF"/>
          </a:solidFill>
          <a:ln w="12700">
            <a:solidFill>
              <a:srgbClr val="E9ECE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1517904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 2023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755648" y="1463316"/>
            <a:ext cx="6995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Georgia - Helsinki ethics approval. Initial planned site, discontinued due to a national policy change. 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02920" y="2075688"/>
            <a:ext cx="164592" cy="164592"/>
          </a:xfrm>
          <a:prstGeom prst="ellipse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71500" y="2240280"/>
            <a:ext cx="27432" cy="420624"/>
          </a:xfrm>
          <a:prstGeom prst="rect">
            <a:avLst/>
          </a:prstGeom>
          <a:solidFill>
            <a:srgbClr val="E9ECEF"/>
          </a:solidFill>
          <a:ln w="12700">
            <a:solidFill>
              <a:srgbClr val="E9ECE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2039112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Jul 2024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755648" y="1970877"/>
            <a:ext cx="6995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Uzbekistan - Helsinki approval. PI – Dr. Horst Sievert - world-renowned interventional cardiologist.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02920" y="2596896"/>
            <a:ext cx="164592" cy="164592"/>
          </a:xfrm>
          <a:prstGeom prst="ellipse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71500" y="2761488"/>
            <a:ext cx="27432" cy="420624"/>
          </a:xfrm>
          <a:prstGeom prst="rect">
            <a:avLst/>
          </a:prstGeom>
          <a:solidFill>
            <a:srgbClr val="E9ECEF"/>
          </a:solidFill>
          <a:ln w="12700">
            <a:solidFill>
              <a:srgbClr val="E9ECE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77240" y="2560320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 2025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755648" y="2492085"/>
            <a:ext cx="6995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India, Step 1 (Docking Station): First-ever implantation of the Docking Device in 2 patients with TR — compassionate use framework.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02920" y="3118104"/>
            <a:ext cx="164592" cy="164592"/>
          </a:xfrm>
          <a:prstGeom prst="ellipse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71500" y="3282696"/>
            <a:ext cx="27432" cy="420624"/>
          </a:xfrm>
          <a:prstGeom prst="rect">
            <a:avLst/>
          </a:prstGeom>
          <a:solidFill>
            <a:srgbClr val="E9ECEF"/>
          </a:solidFill>
          <a:ln w="12700">
            <a:solidFill>
              <a:srgbClr val="E9ECE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77240" y="308152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 2025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1755648" y="3017841"/>
            <a:ext cx="6995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India, step 2 (Valve): valve deployment in the 1</a:t>
            </a:r>
            <a:r>
              <a:rPr lang="en-US" sz="1000" baseline="30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</a:t>
            </a: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 patients. Two additional Step-1 patients enrolled. Four total enrolled, targeting 10.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02920" y="3639312"/>
            <a:ext cx="164592" cy="164592"/>
          </a:xfrm>
          <a:prstGeom prst="ellipse">
            <a:avLst/>
          </a:prstGeom>
          <a:solidFill>
            <a:srgbClr val="4CAF82"/>
          </a:solidFill>
          <a:ln w="12700">
            <a:solidFill>
              <a:srgbClr val="4CAF8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71500" y="3803904"/>
            <a:ext cx="27432" cy="420624"/>
          </a:xfrm>
          <a:prstGeom prst="rect">
            <a:avLst/>
          </a:prstGeom>
          <a:solidFill>
            <a:srgbClr val="E9ECEF"/>
          </a:solidFill>
          <a:ln w="12700">
            <a:solidFill>
              <a:srgbClr val="E9ECE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77240" y="3602736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CA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 2025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755648" y="3543599"/>
            <a:ext cx="6995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South Africa - Helsinki approval — South Africa TMVR site. PI - Prof. Farrel Hellig – world-renowned interventional cardiologist. 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502920" y="4160520"/>
            <a:ext cx="164592" cy="164592"/>
          </a:xfrm>
          <a:prstGeom prst="ellipse">
            <a:avLst/>
          </a:prstGeom>
          <a:solidFill>
            <a:srgbClr val="4CAF82"/>
          </a:solidFill>
          <a:ln w="12700">
            <a:solidFill>
              <a:srgbClr val="4CAF8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77240" y="4123944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CAF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755648" y="4073905"/>
            <a:ext cx="6995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ONGOING: India – FIH remaining 6 patients, Uzbekistan – TTVR, South Africa – TMVR.  Expansion to Brazil, Israel.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4576571"/>
            <a:ext cx="8412480" cy="292953"/>
          </a:xfrm>
          <a:prstGeom prst="rect">
            <a:avLst/>
          </a:prstGeom>
          <a:solidFill>
            <a:srgbClr val="E8F5ED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7200" y="459947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🔬  India FIH ONGOING — 4 patients enrolled (Step 1 &amp; 2 completed in 2), targeting 10 total. First complete transcatheter valve replacements in humans ever performed with RoseDoc.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5486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TruLeaf Medical  |  Development Roadmap &amp; Milestones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4910328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 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686800" y="4910328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59436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TruLeaf Value-Creating Milestones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365760" y="1078992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milestones from FIH completion to pivotal trial and commercial exit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1463040"/>
            <a:ext cx="8412480" cy="2423160"/>
          </a:xfrm>
          <a:prstGeom prst="rect">
            <a:avLst/>
          </a:prstGeom>
          <a:solidFill>
            <a:srgbClr val="E8F5ED"/>
          </a:solidFill>
          <a:ln w="12700">
            <a:solidFill>
              <a:srgbClr val="E9ECE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48640" y="1508760"/>
            <a:ext cx="1645920" cy="292608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50876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2651760" y="1508760"/>
            <a:ext cx="1645920" cy="292608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651760" y="150876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754880" y="1508760"/>
            <a:ext cx="1645920" cy="292608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54880" y="150876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858000" y="1508760"/>
            <a:ext cx="1645920" cy="292608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858000" y="1508760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2028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48640" y="1874520"/>
            <a:ext cx="1645920" cy="19202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2 TTVRs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Tricuspid FIH India (5 pt.)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Device Verification Testing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2651760" y="1874520"/>
            <a:ext cx="1645920" cy="19202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Completion of FIH in India (10 Pt.)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Tricuspid FIH Uzbekistan (5-10 Pt.)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Mitral FIH South Africa (5 pt.)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srgbClr val="1A1A2E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Device Verification Testing (cont.)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Funding: $8M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4754880" y="1874520"/>
            <a:ext cx="1645920" cy="19202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2nd Human Trial start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Tricuspid 2nd study (40 pt.)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Preparation for Pivotal Trial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srgbClr val="1A1A2E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Device Verification Testing (cont.)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Funding: $12M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6858000" y="1874520"/>
            <a:ext cx="1645920" cy="19202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Pivotal Trial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Completion of 2nd Human Trial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Funding: $100M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Valuation: $400–500M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6858000" y="3977640"/>
            <a:ext cx="1920240" cy="457200"/>
          </a:xfrm>
          <a:prstGeom prst="rect">
            <a:avLst/>
          </a:prstGeom>
          <a:solidFill>
            <a:srgbClr val="C9A227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58000" y="3977640"/>
            <a:ext cx="1920240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Exit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$400–500M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65760" y="4489704"/>
            <a:ext cx="8412480" cy="365760"/>
          </a:xfrm>
          <a:prstGeom prst="rect">
            <a:avLst/>
          </a:prstGeom>
          <a:solidFill>
            <a:srgbClr val="FFFFFF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456285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TruLeaf received  7 consecutive grants from the Israel Innovation Authority (IIA) for a total of ~ US$ 3.4M.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5486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TruLeaf Medical  |  Technology Deep Dive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4910328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AllMeD Solutions Ltd. | TASE: ALMD 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8686800" y="4910328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59436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RoseDoc System – Two-Step Procedure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365760" y="1078992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Minimally invasive transcatheter valve replacement — no open-heart surgery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1463040"/>
            <a:ext cx="397764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02920" y="1600200"/>
            <a:ext cx="640080" cy="640080"/>
          </a:xfrm>
          <a:prstGeom prst="ellipse">
            <a:avLst/>
          </a:prstGeom>
          <a:solidFill>
            <a:srgbClr val="1B6B3A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160020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261872" y="1618488"/>
            <a:ext cx="2926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Docking Station Implantation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2920" y="2340864"/>
            <a:ext cx="3657600" cy="128016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proprietary Docking Station (anchor) is implanted percutaneously via catheter (needle puncture only) into the left atrium (Mitral) or right atrium (Tricuspid). No open-heart surgery. The Docking Station adapts to the patient's anatomy and provides a stable platform for the valve.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663440" y="1463040"/>
            <a:ext cx="397764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9ECEF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800600" y="1600200"/>
            <a:ext cx="640080" cy="640080"/>
          </a:xfrm>
          <a:prstGeom prst="ellipse">
            <a:avLst/>
          </a:prstGeom>
          <a:solidFill>
            <a:srgbClr val="4CAF82"/>
          </a:solidFill>
          <a:ln w="12700">
            <a:solidFill>
              <a:srgbClr val="4CAF8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00600" y="160020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5559552" y="1618488"/>
            <a:ext cx="2926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Biological Valve Deployment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800600" y="2340864"/>
            <a:ext cx="3657600" cy="128016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 separate procedure, a biological prosthetic valve is delivered via catheter and deployed directly into the Docking Station. The valve fits both Mitral and Tricuspid positions with no open surgery required.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278794" y="219456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800" dirty="0"/>
          </a:p>
        </p:txBody>
      </p:sp>
      <p:sp>
        <p:nvSpPr>
          <p:cNvPr id="20" name="Shape 18"/>
          <p:cNvSpPr/>
          <p:nvPr/>
        </p:nvSpPr>
        <p:spPr>
          <a:xfrm>
            <a:off x="369734" y="3767328"/>
            <a:ext cx="8275320" cy="1101369"/>
          </a:xfrm>
          <a:prstGeom prst="rect">
            <a:avLst/>
          </a:prstGeom>
          <a:solidFill>
            <a:srgbClr val="E8F5ED"/>
          </a:solidFill>
          <a:ln w="12700">
            <a:solidFill>
              <a:srgbClr val="1B6B3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39319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Unique Advantages of RoseDoc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02920" y="4206240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 The only device that fits both Mitral and Tricuspid valves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02920" y="4379976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 Anchoring device compatible with any balloon-expandable valve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502920" y="4553712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 Simple, fast and reproducible procedure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502920" y="4727448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4)  Strong natural tissue-response-based anchoring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709160" y="4206240"/>
            <a:ext cx="3977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5)  Fully retrievable anchoring device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4709160" y="4379976"/>
            <a:ext cx="3977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6)  Minimal risk for LVOT obstruction in TMVR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4709160" y="4553712"/>
            <a:ext cx="3977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7)  Minimal risk for A-V Block in TTVR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945</TotalTime>
  <Words>2982</Words>
  <Application>Microsoft Office PowerPoint</Application>
  <PresentationFormat>On-screen Show (16:9)</PresentationFormat>
  <Paragraphs>363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AllMeD Solutions – Company Overview</dc:title>
  <dc:subject>PptxGenJS Presentation</dc:subject>
  <dc:creator>PptxGenJS</dc:creator>
  <cp:lastModifiedBy>Oz Shapira</cp:lastModifiedBy>
  <cp:revision>22</cp:revision>
  <dcterms:created xsi:type="dcterms:W3CDTF">2026-04-07T05:48:48Z</dcterms:created>
  <dcterms:modified xsi:type="dcterms:W3CDTF">2026-04-11T05:18:03Z</dcterms:modified>
</cp:coreProperties>
</file>