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8" r:id="rId2"/>
    <p:sldMasterId id="2147483740" r:id="rId3"/>
  </p:sldMasterIdLst>
  <p:notesMasterIdLst>
    <p:notesMasterId r:id="rId21"/>
  </p:notesMasterIdLst>
  <p:sldIdLst>
    <p:sldId id="467" r:id="rId4"/>
    <p:sldId id="466" r:id="rId5"/>
    <p:sldId id="487" r:id="rId6"/>
    <p:sldId id="488" r:id="rId7"/>
    <p:sldId id="414" r:id="rId8"/>
    <p:sldId id="415" r:id="rId9"/>
    <p:sldId id="420" r:id="rId10"/>
    <p:sldId id="468" r:id="rId11"/>
    <p:sldId id="469" r:id="rId12"/>
    <p:sldId id="486" r:id="rId13"/>
    <p:sldId id="463" r:id="rId14"/>
    <p:sldId id="485" r:id="rId15"/>
    <p:sldId id="462" r:id="rId16"/>
    <p:sldId id="471" r:id="rId17"/>
    <p:sldId id="483" r:id="rId18"/>
    <p:sldId id="484" r:id="rId19"/>
    <p:sldId id="461" r:id="rId20"/>
  </p:sldIdLst>
  <p:sldSz cx="9144000" cy="6858000" type="screen4x3"/>
  <p:notesSz cx="6794500" cy="9982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ath"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084"/>
    <a:srgbClr val="43C389"/>
    <a:srgbClr val="65CD97"/>
    <a:srgbClr val="30A27F"/>
    <a:srgbClr val="009900"/>
    <a:srgbClr val="008000"/>
    <a:srgbClr val="7DD5A7"/>
    <a:srgbClr val="00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94629" autoAdjust="0"/>
  </p:normalViewPr>
  <p:slideViewPr>
    <p:cSldViewPr>
      <p:cViewPr varScale="1">
        <p:scale>
          <a:sx n="150" d="100"/>
          <a:sy n="150" d="100"/>
        </p:scale>
        <p:origin x="4632" y="12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58" d="100"/>
          <a:sy n="58" d="100"/>
        </p:scale>
        <p:origin x="247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50217" y="0"/>
            <a:ext cx="2944283" cy="499110"/>
          </a:xfrm>
          <a:prstGeom prst="rect">
            <a:avLst/>
          </a:prstGeom>
        </p:spPr>
        <p:txBody>
          <a:bodyPr vert="horz" lIns="92464" tIns="46232" rIns="92464" bIns="46232" rtlCol="1"/>
          <a:lstStyle>
            <a:lvl1pPr algn="r">
              <a:defRPr sz="1200"/>
            </a:lvl1pPr>
          </a:lstStyle>
          <a:p>
            <a:endParaRPr lang="he-IL" dirty="0"/>
          </a:p>
        </p:txBody>
      </p:sp>
      <p:sp>
        <p:nvSpPr>
          <p:cNvPr id="3" name="Date Placeholder 2"/>
          <p:cNvSpPr>
            <a:spLocks noGrp="1"/>
          </p:cNvSpPr>
          <p:nvPr>
            <p:ph type="dt" idx="1"/>
          </p:nvPr>
        </p:nvSpPr>
        <p:spPr>
          <a:xfrm>
            <a:off x="1573" y="0"/>
            <a:ext cx="2944283" cy="499110"/>
          </a:xfrm>
          <a:prstGeom prst="rect">
            <a:avLst/>
          </a:prstGeom>
        </p:spPr>
        <p:txBody>
          <a:bodyPr vert="horz" lIns="92464" tIns="46232" rIns="92464" bIns="46232" rtlCol="1"/>
          <a:lstStyle>
            <a:lvl1pPr algn="l">
              <a:defRPr sz="1200"/>
            </a:lvl1pPr>
          </a:lstStyle>
          <a:p>
            <a:fld id="{F150465D-E862-4588-A4F9-A3AC4BCF664A}" type="datetimeFigureOut">
              <a:rPr lang="he-IL" smtClean="0"/>
              <a:pPr/>
              <a:t>כ'/ניסן/תשפ"ו</a:t>
            </a:fld>
            <a:endParaRPr lang="he-IL" dirty="0"/>
          </a:p>
        </p:txBody>
      </p:sp>
      <p:sp>
        <p:nvSpPr>
          <p:cNvPr id="4" name="Slide Image Placeholder 3"/>
          <p:cNvSpPr>
            <a:spLocks noGrp="1" noRot="1" noChangeAspect="1"/>
          </p:cNvSpPr>
          <p:nvPr>
            <p:ph type="sldImg" idx="2"/>
          </p:nvPr>
        </p:nvSpPr>
        <p:spPr>
          <a:xfrm>
            <a:off x="901700" y="749300"/>
            <a:ext cx="4992688" cy="3743325"/>
          </a:xfrm>
          <a:prstGeom prst="rect">
            <a:avLst/>
          </a:prstGeom>
          <a:noFill/>
          <a:ln w="12700">
            <a:solidFill>
              <a:prstClr val="black"/>
            </a:solidFill>
          </a:ln>
        </p:spPr>
        <p:txBody>
          <a:bodyPr vert="horz" lIns="92464" tIns="46232" rIns="92464" bIns="46232" rtlCol="1" anchor="ctr"/>
          <a:lstStyle/>
          <a:p>
            <a:endParaRPr lang="he-IL" dirty="0"/>
          </a:p>
        </p:txBody>
      </p:sp>
      <p:sp>
        <p:nvSpPr>
          <p:cNvPr id="5" name="Notes Placeholder 4"/>
          <p:cNvSpPr>
            <a:spLocks noGrp="1"/>
          </p:cNvSpPr>
          <p:nvPr>
            <p:ph type="body" sz="quarter" idx="3"/>
          </p:nvPr>
        </p:nvSpPr>
        <p:spPr>
          <a:xfrm>
            <a:off x="679450" y="4741545"/>
            <a:ext cx="5435600" cy="4491990"/>
          </a:xfrm>
          <a:prstGeom prst="rect">
            <a:avLst/>
          </a:prstGeom>
        </p:spPr>
        <p:txBody>
          <a:bodyPr vert="horz" lIns="92464" tIns="46232" rIns="92464" bIns="46232"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3850217" y="9481357"/>
            <a:ext cx="2944283" cy="499110"/>
          </a:xfrm>
          <a:prstGeom prst="rect">
            <a:avLst/>
          </a:prstGeom>
        </p:spPr>
        <p:txBody>
          <a:bodyPr vert="horz" lIns="92464" tIns="46232" rIns="92464" bIns="46232" rtlCol="1" anchor="b"/>
          <a:lstStyle>
            <a:lvl1pPr algn="r">
              <a:defRPr sz="1200"/>
            </a:lvl1pPr>
          </a:lstStyle>
          <a:p>
            <a:endParaRPr lang="he-IL" dirty="0"/>
          </a:p>
        </p:txBody>
      </p:sp>
      <p:sp>
        <p:nvSpPr>
          <p:cNvPr id="7" name="Slide Number Placeholder 6"/>
          <p:cNvSpPr>
            <a:spLocks noGrp="1"/>
          </p:cNvSpPr>
          <p:nvPr>
            <p:ph type="sldNum" sz="quarter" idx="5"/>
          </p:nvPr>
        </p:nvSpPr>
        <p:spPr>
          <a:xfrm>
            <a:off x="1573" y="9481357"/>
            <a:ext cx="2944283" cy="499110"/>
          </a:xfrm>
          <a:prstGeom prst="rect">
            <a:avLst/>
          </a:prstGeom>
        </p:spPr>
        <p:txBody>
          <a:bodyPr vert="horz" lIns="92464" tIns="46232" rIns="92464" bIns="46232" rtlCol="1" anchor="b"/>
          <a:lstStyle>
            <a:lvl1pPr algn="l">
              <a:defRPr sz="1200"/>
            </a:lvl1pPr>
          </a:lstStyle>
          <a:p>
            <a:fld id="{C183BC31-411C-446A-BA14-48B89D825751}" type="slidenum">
              <a:rPr lang="he-IL" smtClean="0"/>
              <a:pPr/>
              <a:t>‹#›</a:t>
            </a:fld>
            <a:endParaRPr lang="he-IL" dirty="0"/>
          </a:p>
        </p:txBody>
      </p:sp>
    </p:spTree>
    <p:extLst>
      <p:ext uri="{BB962C8B-B14F-4D97-AF65-F5344CB8AC3E}">
        <p14:creationId xmlns:p14="http://schemas.microsoft.com/office/powerpoint/2010/main" val="372585414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981FE994-616E-4398-8CA3-CE86BDC50C40}" type="slidenum">
              <a:rPr lang="x-none" smtClean="0">
                <a:solidFill>
                  <a:srgbClr val="000000"/>
                </a:solidFill>
              </a:rPr>
              <a:pPr/>
              <a:t>1</a:t>
            </a:fld>
            <a:endParaRPr lang="en-US" dirty="0">
              <a:solidFill>
                <a:srgbClr val="000000"/>
              </a:solidFill>
            </a:endParaRPr>
          </a:p>
        </p:txBody>
      </p:sp>
      <p:sp>
        <p:nvSpPr>
          <p:cNvPr id="25603"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1358086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183BC31-411C-446A-BA14-48B89D825751}" type="slidenum">
              <a:rPr lang="he-IL" smtClean="0"/>
              <a:pPr/>
              <a:t>11</a:t>
            </a:fld>
            <a:endParaRPr lang="he-IL" dirty="0"/>
          </a:p>
        </p:txBody>
      </p:sp>
    </p:spTree>
    <p:extLst>
      <p:ext uri="{BB962C8B-B14F-4D97-AF65-F5344CB8AC3E}">
        <p14:creationId xmlns:p14="http://schemas.microsoft.com/office/powerpoint/2010/main" val="366785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D3343-FB7D-A7DC-D066-B087708C9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C4E25-00D5-09EA-2718-8FB587259A09}"/>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BB46A469-9B68-F3CD-6253-295C6C1BBAAE}"/>
              </a:ext>
            </a:extLst>
          </p:cNvPr>
          <p:cNvSpPr>
            <a:spLocks noGrp="1"/>
          </p:cNvSpPr>
          <p:nvPr>
            <p:ph type="sldNum" sz="quarter" idx="10"/>
          </p:nvPr>
        </p:nvSpPr>
        <p:spPr/>
        <p:txBody>
          <a:bodyPr/>
          <a:lstStyle/>
          <a:p>
            <a:fld id="{C183BC31-411C-446A-BA14-48B89D825751}" type="slidenum">
              <a:rPr lang="he-IL" smtClean="0"/>
              <a:pPr/>
              <a:t>12</a:t>
            </a:fld>
            <a:endParaRPr lang="he-IL" dirty="0"/>
          </a:p>
        </p:txBody>
      </p:sp>
    </p:spTree>
    <p:extLst>
      <p:ext uri="{BB962C8B-B14F-4D97-AF65-F5344CB8AC3E}">
        <p14:creationId xmlns:p14="http://schemas.microsoft.com/office/powerpoint/2010/main" val="200826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itchFamily="34" charset="0"/>
                <a:cs typeface="Arial" pitchFamily="34" charset="0"/>
              </a:defRPr>
            </a:lvl1pPr>
            <a:lvl2pPr marL="729057" indent="-280406" algn="r" rtl="1">
              <a:spcBef>
                <a:spcPct val="30000"/>
              </a:spcBef>
              <a:defRPr sz="1200">
                <a:solidFill>
                  <a:schemeClr val="tx1"/>
                </a:solidFill>
                <a:latin typeface="Arial" pitchFamily="34" charset="0"/>
                <a:cs typeface="Arial" pitchFamily="34" charset="0"/>
              </a:defRPr>
            </a:lvl2pPr>
            <a:lvl3pPr marL="1121626" indent="-224325" algn="r" rtl="1">
              <a:spcBef>
                <a:spcPct val="30000"/>
              </a:spcBef>
              <a:defRPr sz="1200">
                <a:solidFill>
                  <a:schemeClr val="tx1"/>
                </a:solidFill>
                <a:latin typeface="Arial" pitchFamily="34" charset="0"/>
                <a:cs typeface="Arial" pitchFamily="34" charset="0"/>
              </a:defRPr>
            </a:lvl3pPr>
            <a:lvl4pPr marL="1570276" indent="-224325" algn="r" rtl="1">
              <a:spcBef>
                <a:spcPct val="30000"/>
              </a:spcBef>
              <a:defRPr sz="1200">
                <a:solidFill>
                  <a:schemeClr val="tx1"/>
                </a:solidFill>
                <a:latin typeface="Arial" pitchFamily="34" charset="0"/>
                <a:cs typeface="Arial" pitchFamily="34" charset="0"/>
              </a:defRPr>
            </a:lvl4pPr>
            <a:lvl5pPr marL="2018927" indent="-224325" algn="r" rtl="1">
              <a:spcBef>
                <a:spcPct val="30000"/>
              </a:spcBef>
              <a:defRPr sz="1200">
                <a:solidFill>
                  <a:schemeClr val="tx1"/>
                </a:solidFill>
                <a:latin typeface="Arial" pitchFamily="34" charset="0"/>
                <a:cs typeface="Arial" pitchFamily="34" charset="0"/>
              </a:defRPr>
            </a:lvl5pPr>
            <a:lvl6pPr marL="2467577" indent="-224325" eaLnBrk="0" fontAlgn="base" hangingPunct="0">
              <a:spcBef>
                <a:spcPct val="30000"/>
              </a:spcBef>
              <a:spcAft>
                <a:spcPct val="0"/>
              </a:spcAft>
              <a:defRPr sz="1200">
                <a:solidFill>
                  <a:schemeClr val="tx1"/>
                </a:solidFill>
                <a:latin typeface="Arial" pitchFamily="34" charset="0"/>
                <a:cs typeface="Arial" pitchFamily="34" charset="0"/>
              </a:defRPr>
            </a:lvl6pPr>
            <a:lvl7pPr marL="2916227" indent="-224325" eaLnBrk="0" fontAlgn="base" hangingPunct="0">
              <a:spcBef>
                <a:spcPct val="30000"/>
              </a:spcBef>
              <a:spcAft>
                <a:spcPct val="0"/>
              </a:spcAft>
              <a:defRPr sz="1200">
                <a:solidFill>
                  <a:schemeClr val="tx1"/>
                </a:solidFill>
                <a:latin typeface="Arial" pitchFamily="34" charset="0"/>
                <a:cs typeface="Arial" pitchFamily="34" charset="0"/>
              </a:defRPr>
            </a:lvl7pPr>
            <a:lvl8pPr marL="3364878" indent="-224325" eaLnBrk="0" fontAlgn="base" hangingPunct="0">
              <a:spcBef>
                <a:spcPct val="30000"/>
              </a:spcBef>
              <a:spcAft>
                <a:spcPct val="0"/>
              </a:spcAft>
              <a:defRPr sz="1200">
                <a:solidFill>
                  <a:schemeClr val="tx1"/>
                </a:solidFill>
                <a:latin typeface="Arial" pitchFamily="34" charset="0"/>
                <a:cs typeface="Arial" pitchFamily="34" charset="0"/>
              </a:defRPr>
            </a:lvl8pPr>
            <a:lvl9pPr marL="3813528" indent="-224325" eaLnBrk="0" fontAlgn="base" hangingPunct="0">
              <a:spcBef>
                <a:spcPct val="30000"/>
              </a:spcBef>
              <a:spcAft>
                <a:spcPct val="0"/>
              </a:spcAft>
              <a:defRPr sz="1200">
                <a:solidFill>
                  <a:schemeClr val="tx1"/>
                </a:solidFill>
                <a:latin typeface="Arial" pitchFamily="34" charset="0"/>
                <a:cs typeface="Arial" pitchFamily="34" charset="0"/>
              </a:defRPr>
            </a:lvl9pPr>
          </a:lstStyle>
          <a:p>
            <a:pPr algn="l">
              <a:spcBef>
                <a:spcPct val="0"/>
              </a:spcBef>
            </a:pPr>
            <a:fld id="{ABCF5CB8-2895-48CE-91A1-FAA0D43BD679}" type="slidenum">
              <a:rPr lang="x-none" altLang="en-US" smtClean="0">
                <a:solidFill>
                  <a:prstClr val="black"/>
                </a:solidFill>
              </a:rPr>
              <a:pPr algn="l">
                <a:spcBef>
                  <a:spcPct val="0"/>
                </a:spcBef>
              </a:pPr>
              <a:t>13</a:t>
            </a:fld>
            <a:endParaRPr lang="en-US" altLang="en-US" dirty="0">
              <a:solidFill>
                <a:prstClr val="black"/>
              </a:solidFill>
            </a:endParaRPr>
          </a:p>
        </p:txBody>
      </p:sp>
      <p:sp>
        <p:nvSpPr>
          <p:cNvPr id="25604" name="Notes Placeholder 4"/>
          <p:cNvSpPr>
            <a:spLocks noGrp="1"/>
          </p:cNvSpPr>
          <p:nvPr/>
        </p:nvSpPr>
        <p:spPr bwMode="auto">
          <a:xfrm>
            <a:off x="664087" y="4638523"/>
            <a:ext cx="5321727" cy="439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lvl1pPr algn="r" rtl="1">
              <a:spcBef>
                <a:spcPct val="30000"/>
              </a:spcBef>
              <a:defRPr sz="1200">
                <a:solidFill>
                  <a:schemeClr val="tx1"/>
                </a:solidFill>
                <a:latin typeface="Arial" pitchFamily="34" charset="0"/>
                <a:cs typeface="Arial" pitchFamily="34" charset="0"/>
              </a:defRPr>
            </a:lvl1pPr>
            <a:lvl2pPr marL="742950" indent="-285750" algn="r" rtl="1">
              <a:spcBef>
                <a:spcPct val="30000"/>
              </a:spcBef>
              <a:defRPr sz="1200">
                <a:solidFill>
                  <a:schemeClr val="tx1"/>
                </a:solidFill>
                <a:latin typeface="Arial" pitchFamily="34" charset="0"/>
                <a:cs typeface="Arial" pitchFamily="34" charset="0"/>
              </a:defRPr>
            </a:lvl2pPr>
            <a:lvl3pPr marL="1143000" indent="-228600" algn="r" rtl="1">
              <a:spcBef>
                <a:spcPct val="30000"/>
              </a:spcBef>
              <a:defRPr sz="1200">
                <a:solidFill>
                  <a:schemeClr val="tx1"/>
                </a:solidFill>
                <a:latin typeface="Arial" pitchFamily="34" charset="0"/>
                <a:cs typeface="Arial" pitchFamily="34" charset="0"/>
              </a:defRPr>
            </a:lvl3pPr>
            <a:lvl4pPr marL="1600200" indent="-228600" algn="r" rtl="1">
              <a:spcBef>
                <a:spcPct val="30000"/>
              </a:spcBef>
              <a:defRPr sz="1200">
                <a:solidFill>
                  <a:schemeClr val="tx1"/>
                </a:solidFill>
                <a:latin typeface="Arial" pitchFamily="34" charset="0"/>
                <a:cs typeface="Arial" pitchFamily="34" charset="0"/>
              </a:defRPr>
            </a:lvl4pPr>
            <a:lvl5pPr marL="2057400" indent="-228600" algn="r" rtl="1">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defTabSz="457200" fontAlgn="auto">
              <a:spcAft>
                <a:spcPts val="0"/>
              </a:spcAft>
            </a:pPr>
            <a:endParaRPr lang="en-US" altLang="en-US" b="0" dirty="0">
              <a:solidFill>
                <a:prstClr val="black"/>
              </a:solidFill>
            </a:endParaRPr>
          </a:p>
        </p:txBody>
      </p:sp>
    </p:spTree>
    <p:extLst>
      <p:ext uri="{BB962C8B-B14F-4D97-AF65-F5344CB8AC3E}">
        <p14:creationId xmlns:p14="http://schemas.microsoft.com/office/powerpoint/2010/main" val="2108873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183BC31-411C-446A-BA14-48B89D825751}" type="slidenum">
              <a:rPr lang="he-IL" smtClean="0"/>
              <a:pPr/>
              <a:t>14</a:t>
            </a:fld>
            <a:endParaRPr lang="he-IL" dirty="0"/>
          </a:p>
        </p:txBody>
      </p:sp>
    </p:spTree>
    <p:extLst>
      <p:ext uri="{BB962C8B-B14F-4D97-AF65-F5344CB8AC3E}">
        <p14:creationId xmlns:p14="http://schemas.microsoft.com/office/powerpoint/2010/main" val="2424718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4E8D597-60EF-4271-9387-1DEEEA074B95}" type="slidenum">
              <a:rPr lang="he-IL" smtClean="0">
                <a:latin typeface="Arial" pitchFamily="34" charset="0"/>
                <a:cs typeface="Arial" pitchFamily="34" charset="0"/>
              </a:rPr>
              <a:pPr/>
              <a:t>15</a:t>
            </a:fld>
            <a:endParaRPr lang="en-US">
              <a:latin typeface="Arial" pitchFamily="34" charset="0"/>
              <a:cs typeface="Arial" pitchFamily="34" charset="0"/>
            </a:endParaRPr>
          </a:p>
        </p:txBody>
      </p:sp>
      <p:sp>
        <p:nvSpPr>
          <p:cNvPr id="37891" name="Rectangle 7"/>
          <p:cNvSpPr txBox="1">
            <a:spLocks noGrp="1" noChangeArrowheads="1"/>
          </p:cNvSpPr>
          <p:nvPr/>
        </p:nvSpPr>
        <p:spPr bwMode="auto">
          <a:xfrm>
            <a:off x="1611" y="9719278"/>
            <a:ext cx="3078382" cy="512002"/>
          </a:xfrm>
          <a:prstGeom prst="rect">
            <a:avLst/>
          </a:prstGeom>
          <a:noFill/>
          <a:ln w="9525">
            <a:noFill/>
            <a:miter lim="800000"/>
            <a:headEnd/>
            <a:tailEnd/>
          </a:ln>
        </p:spPr>
        <p:txBody>
          <a:bodyPr lIns="102066" tIns="51033" rIns="102066" bIns="51033" anchor="b"/>
          <a:lstStyle/>
          <a:p>
            <a:pPr algn="l" fontAlgn="base">
              <a:spcBef>
                <a:spcPct val="0"/>
              </a:spcBef>
              <a:spcAft>
                <a:spcPct val="0"/>
              </a:spcAft>
            </a:pPr>
            <a:fld id="{07DC11F2-0138-4241-849B-DE0B89B6CB89}" type="slidenum">
              <a:rPr lang="he-IL" sz="1400">
                <a:solidFill>
                  <a:prstClr val="black"/>
                </a:solidFill>
                <a:latin typeface="Arial" charset="0"/>
              </a:rPr>
              <a:pPr algn="l" fontAlgn="base">
                <a:spcBef>
                  <a:spcPct val="0"/>
                </a:spcBef>
                <a:spcAft>
                  <a:spcPct val="0"/>
                </a:spcAft>
              </a:pPr>
              <a:t>15</a:t>
            </a:fld>
            <a:endParaRPr lang="en-US" sz="1400" dirty="0">
              <a:solidFill>
                <a:prstClr val="black"/>
              </a:solidFill>
              <a:latin typeface="Arial" charset="0"/>
              <a:cs typeface="Arial" charset="0"/>
            </a:endParaRPr>
          </a:p>
        </p:txBody>
      </p:sp>
      <p:sp>
        <p:nvSpPr>
          <p:cNvPr id="37892" name="Rectangle 2"/>
          <p:cNvSpPr>
            <a:spLocks noGrp="1" noRot="1" noChangeAspect="1" noChangeArrowheads="1" noTextEdit="1"/>
          </p:cNvSpPr>
          <p:nvPr>
            <p:ph type="sldImg"/>
          </p:nvPr>
        </p:nvSpPr>
        <p:spPr>
          <a:xfrm>
            <a:off x="992188" y="766763"/>
            <a:ext cx="5118100" cy="3838575"/>
          </a:xfrm>
          <a:ln/>
        </p:spPr>
      </p:sp>
    </p:spTree>
    <p:extLst>
      <p:ext uri="{BB962C8B-B14F-4D97-AF65-F5344CB8AC3E}">
        <p14:creationId xmlns:p14="http://schemas.microsoft.com/office/powerpoint/2010/main" val="1637881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AF433-44D8-3B53-614F-5C47D410E770}"/>
            </a:ext>
          </a:extLst>
        </p:cNvPr>
        <p:cNvGrpSpPr/>
        <p:nvPr/>
      </p:nvGrpSpPr>
      <p:grpSpPr>
        <a:xfrm>
          <a:off x="0" y="0"/>
          <a:ext cx="0" cy="0"/>
          <a:chOff x="0" y="0"/>
          <a:chExt cx="0" cy="0"/>
        </a:xfrm>
      </p:grpSpPr>
      <p:sp>
        <p:nvSpPr>
          <p:cNvPr id="37890" name="Rectangle 7">
            <a:extLst>
              <a:ext uri="{FF2B5EF4-FFF2-40B4-BE49-F238E27FC236}">
                <a16:creationId xmlns:a16="http://schemas.microsoft.com/office/drawing/2014/main" id="{1D1DA528-B6B7-5A66-933E-E478CCDFB5AF}"/>
              </a:ext>
            </a:extLst>
          </p:cNvPr>
          <p:cNvSpPr>
            <a:spLocks noGrp="1" noChangeArrowheads="1"/>
          </p:cNvSpPr>
          <p:nvPr>
            <p:ph type="sldNum" sz="quarter" idx="5"/>
          </p:nvPr>
        </p:nvSpPr>
        <p:spPr>
          <a:noFill/>
        </p:spPr>
        <p:txBody>
          <a:bodyPr/>
          <a:lstStyle/>
          <a:p>
            <a:fld id="{24E8D597-60EF-4271-9387-1DEEEA074B95}" type="slidenum">
              <a:rPr lang="he-IL" smtClean="0">
                <a:latin typeface="Arial" pitchFamily="34" charset="0"/>
                <a:cs typeface="Arial" pitchFamily="34" charset="0"/>
              </a:rPr>
              <a:pPr/>
              <a:t>16</a:t>
            </a:fld>
            <a:endParaRPr lang="en-US">
              <a:latin typeface="Arial" pitchFamily="34" charset="0"/>
              <a:cs typeface="Arial" pitchFamily="34" charset="0"/>
            </a:endParaRPr>
          </a:p>
        </p:txBody>
      </p:sp>
      <p:sp>
        <p:nvSpPr>
          <p:cNvPr id="37891" name="Rectangle 7">
            <a:extLst>
              <a:ext uri="{FF2B5EF4-FFF2-40B4-BE49-F238E27FC236}">
                <a16:creationId xmlns:a16="http://schemas.microsoft.com/office/drawing/2014/main" id="{67B170E5-8728-31B4-B786-6E26BA17B9BD}"/>
              </a:ext>
            </a:extLst>
          </p:cNvPr>
          <p:cNvSpPr txBox="1">
            <a:spLocks noGrp="1" noChangeArrowheads="1"/>
          </p:cNvSpPr>
          <p:nvPr/>
        </p:nvSpPr>
        <p:spPr bwMode="auto">
          <a:xfrm>
            <a:off x="1611" y="9719278"/>
            <a:ext cx="3078382" cy="512002"/>
          </a:xfrm>
          <a:prstGeom prst="rect">
            <a:avLst/>
          </a:prstGeom>
          <a:noFill/>
          <a:ln w="9525">
            <a:noFill/>
            <a:miter lim="800000"/>
            <a:headEnd/>
            <a:tailEnd/>
          </a:ln>
        </p:spPr>
        <p:txBody>
          <a:bodyPr lIns="102066" tIns="51033" rIns="102066" bIns="51033" anchor="b"/>
          <a:lstStyle/>
          <a:p>
            <a:pPr algn="l" fontAlgn="base">
              <a:spcBef>
                <a:spcPct val="0"/>
              </a:spcBef>
              <a:spcAft>
                <a:spcPct val="0"/>
              </a:spcAft>
            </a:pPr>
            <a:fld id="{07DC11F2-0138-4241-849B-DE0B89B6CB89}" type="slidenum">
              <a:rPr lang="he-IL" sz="1400">
                <a:solidFill>
                  <a:prstClr val="black"/>
                </a:solidFill>
                <a:latin typeface="Arial" charset="0"/>
              </a:rPr>
              <a:pPr algn="l" fontAlgn="base">
                <a:spcBef>
                  <a:spcPct val="0"/>
                </a:spcBef>
                <a:spcAft>
                  <a:spcPct val="0"/>
                </a:spcAft>
              </a:pPr>
              <a:t>16</a:t>
            </a:fld>
            <a:endParaRPr lang="en-US" sz="1400" dirty="0">
              <a:solidFill>
                <a:prstClr val="black"/>
              </a:solidFill>
              <a:latin typeface="Arial" charset="0"/>
              <a:cs typeface="Arial" charset="0"/>
            </a:endParaRPr>
          </a:p>
        </p:txBody>
      </p:sp>
      <p:sp>
        <p:nvSpPr>
          <p:cNvPr id="37892" name="Rectangle 2">
            <a:extLst>
              <a:ext uri="{FF2B5EF4-FFF2-40B4-BE49-F238E27FC236}">
                <a16:creationId xmlns:a16="http://schemas.microsoft.com/office/drawing/2014/main" id="{0F72C5D9-30D2-A88C-1AC4-66E0B3256608}"/>
              </a:ext>
            </a:extLst>
          </p:cNvPr>
          <p:cNvSpPr>
            <a:spLocks noGrp="1" noRot="1" noChangeAspect="1" noChangeArrowheads="1" noTextEdit="1"/>
          </p:cNvSpPr>
          <p:nvPr>
            <p:ph type="sldImg"/>
          </p:nvPr>
        </p:nvSpPr>
        <p:spPr>
          <a:xfrm>
            <a:off x="992188" y="766763"/>
            <a:ext cx="5118100" cy="3838575"/>
          </a:xfrm>
          <a:ln/>
        </p:spPr>
      </p:sp>
    </p:spTree>
    <p:extLst>
      <p:ext uri="{BB962C8B-B14F-4D97-AF65-F5344CB8AC3E}">
        <p14:creationId xmlns:p14="http://schemas.microsoft.com/office/powerpoint/2010/main" val="2531114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EF8A25B-496B-43F4-91C3-E3666416C127}" type="slidenum">
              <a:rPr lang="x-none" altLang="en-US" smtClean="0">
                <a:solidFill>
                  <a:srgbClr val="000000"/>
                </a:solidFill>
              </a:rPr>
              <a:pPr/>
              <a:t>17</a:t>
            </a:fld>
            <a:endParaRPr lang="en-US" altLang="en-US" dirty="0">
              <a:solidFill>
                <a:srgbClr val="000000"/>
              </a:solidFill>
            </a:endParaRPr>
          </a:p>
        </p:txBody>
      </p:sp>
      <p:sp>
        <p:nvSpPr>
          <p:cNvPr id="37891" name="Rectangle 2"/>
          <p:cNvSpPr>
            <a:spLocks noGrp="1" noRot="1" noChangeAspect="1" noChangeArrowheads="1" noTextEdit="1"/>
          </p:cNvSpPr>
          <p:nvPr>
            <p:ph type="sldImg"/>
          </p:nvPr>
        </p:nvSpPr>
        <p:spPr>
          <a:ln/>
        </p:spPr>
      </p:sp>
      <p:sp>
        <p:nvSpPr>
          <p:cNvPr id="37892" name="Notes Placeholder 4"/>
          <p:cNvSpPr>
            <a:spLocks noGrp="1"/>
          </p:cNvSpPr>
          <p:nvPr/>
        </p:nvSpPr>
        <p:spPr bwMode="auto">
          <a:xfrm>
            <a:off x="658247" y="5035537"/>
            <a:ext cx="5274915" cy="4769460"/>
          </a:xfrm>
          <a:prstGeom prst="rect">
            <a:avLst/>
          </a:prstGeom>
          <a:noFill/>
          <a:ln w="9525">
            <a:noFill/>
            <a:miter lim="800000"/>
            <a:headEnd/>
            <a:tailEnd/>
          </a:ln>
        </p:spPr>
        <p:txBody>
          <a:bodyPr lIns="91001" tIns="45501" rIns="91001" bIns="45501"/>
          <a:lstStyle/>
          <a:p>
            <a:pPr algn="r" rtl="1" eaLnBrk="0" hangingPunct="0">
              <a:spcBef>
                <a:spcPct val="30000"/>
              </a:spcBef>
            </a:pPr>
            <a:endParaRPr lang="en-US" altLang="en-US" sz="1200" dirty="0">
              <a:solidFill>
                <a:srgbClr val="000000"/>
              </a:solidFill>
            </a:endParaRPr>
          </a:p>
        </p:txBody>
      </p:sp>
    </p:spTree>
    <p:extLst>
      <p:ext uri="{BB962C8B-B14F-4D97-AF65-F5344CB8AC3E}">
        <p14:creationId xmlns:p14="http://schemas.microsoft.com/office/powerpoint/2010/main" val="84017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0DD8D-F101-27EA-EF5A-693D07AE0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B3BC4-AA45-6C42-D50B-754297FB141C}"/>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741B7D6E-1110-121D-E117-E646E5931712}"/>
              </a:ext>
            </a:extLst>
          </p:cNvPr>
          <p:cNvSpPr>
            <a:spLocks noGrp="1"/>
          </p:cNvSpPr>
          <p:nvPr>
            <p:ph type="sldNum" sz="quarter" idx="10"/>
          </p:nvPr>
        </p:nvSpPr>
        <p:spPr/>
        <p:txBody>
          <a:bodyPr/>
          <a:lstStyle/>
          <a:p>
            <a:fld id="{C183BC31-411C-446A-BA14-48B89D825751}" type="slidenum">
              <a:rPr lang="he-IL" smtClean="0"/>
              <a:pPr/>
              <a:t>3</a:t>
            </a:fld>
            <a:endParaRPr lang="he-IL" dirty="0"/>
          </a:p>
        </p:txBody>
      </p:sp>
    </p:spTree>
    <p:extLst>
      <p:ext uri="{BB962C8B-B14F-4D97-AF65-F5344CB8AC3E}">
        <p14:creationId xmlns:p14="http://schemas.microsoft.com/office/powerpoint/2010/main" val="298218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E5E88-84D1-F767-2D4E-C3F152574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F914C-4B0B-3DE0-2C77-09A2308A3F91}"/>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FCB5AF8C-155D-A5CF-9AB7-EAC0F85B1CF8}"/>
              </a:ext>
            </a:extLst>
          </p:cNvPr>
          <p:cNvSpPr>
            <a:spLocks noGrp="1"/>
          </p:cNvSpPr>
          <p:nvPr>
            <p:ph type="sldNum" sz="quarter" idx="10"/>
          </p:nvPr>
        </p:nvSpPr>
        <p:spPr/>
        <p:txBody>
          <a:bodyPr/>
          <a:lstStyle/>
          <a:p>
            <a:fld id="{C183BC31-411C-446A-BA14-48B89D825751}" type="slidenum">
              <a:rPr lang="he-IL" smtClean="0"/>
              <a:pPr/>
              <a:t>4</a:t>
            </a:fld>
            <a:endParaRPr lang="he-IL" dirty="0"/>
          </a:p>
        </p:txBody>
      </p:sp>
    </p:spTree>
    <p:extLst>
      <p:ext uri="{BB962C8B-B14F-4D97-AF65-F5344CB8AC3E}">
        <p14:creationId xmlns:p14="http://schemas.microsoft.com/office/powerpoint/2010/main" val="313428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183BC31-411C-446A-BA14-48B89D825751}" type="slidenum">
              <a:rPr lang="he-IL" smtClean="0"/>
              <a:pPr/>
              <a:t>5</a:t>
            </a:fld>
            <a:endParaRPr lang="he-IL" dirty="0"/>
          </a:p>
        </p:txBody>
      </p:sp>
    </p:spTree>
    <p:extLst>
      <p:ext uri="{BB962C8B-B14F-4D97-AF65-F5344CB8AC3E}">
        <p14:creationId xmlns:p14="http://schemas.microsoft.com/office/powerpoint/2010/main" val="381453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r>
              <a:rPr lang="en-US" altLang="en-US" baseline="0" dirty="0"/>
              <a:t> </a:t>
            </a:r>
            <a:endParaRPr lang="en-US" altLang="en-US" dirty="0"/>
          </a:p>
        </p:txBody>
      </p:sp>
      <p:sp>
        <p:nvSpPr>
          <p:cNvPr id="33796" name="Slide Number Placeholder 3"/>
          <p:cNvSpPr>
            <a:spLocks noGrp="1"/>
          </p:cNvSpPr>
          <p:nvPr>
            <p:ph type="sldNum" sz="quarter" idx="5"/>
          </p:nvPr>
        </p:nvSpPr>
        <p:spPr>
          <a:noFill/>
        </p:spPr>
        <p:txBody>
          <a:bodyPr/>
          <a:lstStyle/>
          <a:p>
            <a:fld id="{E326BF06-3E9D-4FBE-9019-76D02DDA989B}" type="slidenum">
              <a:rPr lang="x-none" altLang="en-US" smtClean="0">
                <a:solidFill>
                  <a:srgbClr val="000000"/>
                </a:solidFill>
              </a:rPr>
              <a:pPr/>
              <a:t>6</a:t>
            </a:fld>
            <a:endParaRPr lang="en-US" altLang="en-US" dirty="0">
              <a:solidFill>
                <a:srgbClr val="000000"/>
              </a:solidFill>
            </a:endParaRPr>
          </a:p>
        </p:txBody>
      </p:sp>
    </p:spTree>
    <p:extLst>
      <p:ext uri="{BB962C8B-B14F-4D97-AF65-F5344CB8AC3E}">
        <p14:creationId xmlns:p14="http://schemas.microsoft.com/office/powerpoint/2010/main" val="190054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EF8A25B-496B-43F4-91C3-E3666416C127}" type="slidenum">
              <a:rPr lang="x-none" altLang="en-US" smtClean="0">
                <a:solidFill>
                  <a:srgbClr val="000000"/>
                </a:solidFill>
              </a:rPr>
              <a:pPr/>
              <a:t>7</a:t>
            </a:fld>
            <a:endParaRPr lang="en-US" altLang="en-US" dirty="0">
              <a:solidFill>
                <a:srgbClr val="000000"/>
              </a:solidFill>
            </a:endParaRPr>
          </a:p>
        </p:txBody>
      </p:sp>
      <p:sp>
        <p:nvSpPr>
          <p:cNvPr id="37891" name="Rectangle 2"/>
          <p:cNvSpPr>
            <a:spLocks noGrp="1" noRot="1" noChangeAspect="1" noChangeArrowheads="1" noTextEdit="1"/>
          </p:cNvSpPr>
          <p:nvPr>
            <p:ph type="sldImg"/>
          </p:nvPr>
        </p:nvSpPr>
        <p:spPr>
          <a:ln/>
        </p:spPr>
      </p:sp>
      <p:sp>
        <p:nvSpPr>
          <p:cNvPr id="37892" name="Notes Placeholder 4"/>
          <p:cNvSpPr>
            <a:spLocks noGrp="1"/>
          </p:cNvSpPr>
          <p:nvPr/>
        </p:nvSpPr>
        <p:spPr bwMode="auto">
          <a:xfrm>
            <a:off x="678528" y="4742227"/>
            <a:ext cx="5437446" cy="4491650"/>
          </a:xfrm>
          <a:prstGeom prst="rect">
            <a:avLst/>
          </a:prstGeom>
          <a:noFill/>
          <a:ln w="9525">
            <a:noFill/>
            <a:miter lim="800000"/>
            <a:headEnd/>
            <a:tailEnd/>
          </a:ln>
        </p:spPr>
        <p:txBody>
          <a:bodyPr/>
          <a:lstStyle/>
          <a:p>
            <a:pPr algn="r" rtl="1" eaLnBrk="0" fontAlgn="base" hangingPunct="0">
              <a:spcBef>
                <a:spcPct val="30000"/>
              </a:spcBef>
              <a:spcAft>
                <a:spcPct val="0"/>
              </a:spcAft>
            </a:pPr>
            <a:endParaRPr lang="en-US" altLang="en-US" sz="1200" dirty="0">
              <a:solidFill>
                <a:srgbClr val="000000"/>
              </a:solidFill>
              <a:latin typeface="Arial" charset="0"/>
              <a:cs typeface="Arial" charset="0"/>
            </a:endParaRPr>
          </a:p>
        </p:txBody>
      </p:sp>
    </p:spTree>
    <p:extLst>
      <p:ext uri="{BB962C8B-B14F-4D97-AF65-F5344CB8AC3E}">
        <p14:creationId xmlns:p14="http://schemas.microsoft.com/office/powerpoint/2010/main" val="277572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4238" y="731838"/>
            <a:ext cx="4883150" cy="3663950"/>
          </a:xfrm>
        </p:spPr>
      </p:sp>
      <p:sp>
        <p:nvSpPr>
          <p:cNvPr id="4" name="Slide Number Placeholder 3"/>
          <p:cNvSpPr>
            <a:spLocks noGrp="1"/>
          </p:cNvSpPr>
          <p:nvPr>
            <p:ph type="sldNum" sz="quarter" idx="10"/>
          </p:nvPr>
        </p:nvSpPr>
        <p:spPr/>
        <p:txBody>
          <a:bodyPr/>
          <a:lstStyle/>
          <a:p>
            <a:fld id="{3601DF3A-2C48-449F-A4B0-FE48960C79F4}" type="slidenum">
              <a:rPr lang="he-IL" smtClean="0">
                <a:solidFill>
                  <a:prstClr val="black"/>
                </a:solidFill>
              </a:rPr>
              <a:pPr/>
              <a:t>8</a:t>
            </a:fld>
            <a:endParaRPr lang="he-IL" dirty="0">
              <a:solidFill>
                <a:prstClr val="black"/>
              </a:solidFill>
            </a:endParaRPr>
          </a:p>
        </p:txBody>
      </p:sp>
    </p:spTree>
    <p:extLst>
      <p:ext uri="{BB962C8B-B14F-4D97-AF65-F5344CB8AC3E}">
        <p14:creationId xmlns:p14="http://schemas.microsoft.com/office/powerpoint/2010/main" val="2992632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646113" y="795338"/>
            <a:ext cx="5299075" cy="3975100"/>
          </a:xfrm>
          <a:ln/>
        </p:spPr>
      </p:sp>
      <p:sp>
        <p:nvSpPr>
          <p:cNvPr id="440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900" b="1">
                <a:solidFill>
                  <a:srgbClr val="FF0000"/>
                </a:solidFill>
                <a:latin typeface="Arial" charset="0"/>
                <a:cs typeface="Arial" charset="0"/>
              </a:defRPr>
            </a:lvl1pPr>
            <a:lvl2pPr marL="716759" indent="-275676" eaLnBrk="0" hangingPunct="0">
              <a:defRPr sz="1900" b="1">
                <a:solidFill>
                  <a:srgbClr val="FF0000"/>
                </a:solidFill>
                <a:latin typeface="Arial" charset="0"/>
                <a:cs typeface="Arial" charset="0"/>
              </a:defRPr>
            </a:lvl2pPr>
            <a:lvl3pPr marL="1102705" indent="-220541" eaLnBrk="0" hangingPunct="0">
              <a:defRPr sz="1900" b="1">
                <a:solidFill>
                  <a:srgbClr val="FF0000"/>
                </a:solidFill>
                <a:latin typeface="Arial" charset="0"/>
                <a:cs typeface="Arial" charset="0"/>
              </a:defRPr>
            </a:lvl3pPr>
            <a:lvl4pPr marL="1543788" indent="-220541" eaLnBrk="0" hangingPunct="0">
              <a:defRPr sz="1900" b="1">
                <a:solidFill>
                  <a:srgbClr val="FF0000"/>
                </a:solidFill>
                <a:latin typeface="Arial" charset="0"/>
                <a:cs typeface="Arial" charset="0"/>
              </a:defRPr>
            </a:lvl4pPr>
            <a:lvl5pPr marL="1984871" indent="-220541" eaLnBrk="0" hangingPunct="0">
              <a:defRPr sz="1900" b="1">
                <a:solidFill>
                  <a:srgbClr val="FF0000"/>
                </a:solidFill>
                <a:latin typeface="Arial" charset="0"/>
                <a:cs typeface="Arial" charset="0"/>
              </a:defRPr>
            </a:lvl5pPr>
            <a:lvl6pPr marL="2425952" indent="-220541" eaLnBrk="0" fontAlgn="base" hangingPunct="0">
              <a:spcBef>
                <a:spcPct val="0"/>
              </a:spcBef>
              <a:spcAft>
                <a:spcPct val="0"/>
              </a:spcAft>
              <a:defRPr sz="1900" b="1">
                <a:solidFill>
                  <a:srgbClr val="FF0000"/>
                </a:solidFill>
                <a:latin typeface="Arial" charset="0"/>
                <a:cs typeface="Arial" charset="0"/>
              </a:defRPr>
            </a:lvl6pPr>
            <a:lvl7pPr marL="2867035" indent="-220541" eaLnBrk="0" fontAlgn="base" hangingPunct="0">
              <a:spcBef>
                <a:spcPct val="0"/>
              </a:spcBef>
              <a:spcAft>
                <a:spcPct val="0"/>
              </a:spcAft>
              <a:defRPr sz="1900" b="1">
                <a:solidFill>
                  <a:srgbClr val="FF0000"/>
                </a:solidFill>
                <a:latin typeface="Arial" charset="0"/>
                <a:cs typeface="Arial" charset="0"/>
              </a:defRPr>
            </a:lvl7pPr>
            <a:lvl8pPr marL="3308117" indent="-220541" eaLnBrk="0" fontAlgn="base" hangingPunct="0">
              <a:spcBef>
                <a:spcPct val="0"/>
              </a:spcBef>
              <a:spcAft>
                <a:spcPct val="0"/>
              </a:spcAft>
              <a:defRPr sz="1900" b="1">
                <a:solidFill>
                  <a:srgbClr val="FF0000"/>
                </a:solidFill>
                <a:latin typeface="Arial" charset="0"/>
                <a:cs typeface="Arial" charset="0"/>
              </a:defRPr>
            </a:lvl8pPr>
            <a:lvl9pPr marL="3749199" indent="-220541" eaLnBrk="0" fontAlgn="base" hangingPunct="0">
              <a:spcBef>
                <a:spcPct val="0"/>
              </a:spcBef>
              <a:spcAft>
                <a:spcPct val="0"/>
              </a:spcAft>
              <a:defRPr sz="1900" b="1">
                <a:solidFill>
                  <a:srgbClr val="FF0000"/>
                </a:solidFill>
                <a:latin typeface="Arial" charset="0"/>
                <a:cs typeface="Arial" charset="0"/>
              </a:defRPr>
            </a:lvl9pPr>
          </a:lstStyle>
          <a:p>
            <a:pPr eaLnBrk="1" hangingPunct="1"/>
            <a:fld id="{A6286095-A77D-4A4D-A59A-D0452CDA0740}" type="slidenum">
              <a:rPr lang="he-IL" sz="1300" b="0">
                <a:solidFill>
                  <a:prstClr val="black"/>
                </a:solidFill>
              </a:rPr>
              <a:pPr eaLnBrk="1" hangingPunct="1"/>
              <a:t>9</a:t>
            </a:fld>
            <a:endParaRPr lang="en-US" sz="1300" b="0" dirty="0">
              <a:solidFill>
                <a:prstClr val="black"/>
              </a:solidFill>
            </a:endParaRPr>
          </a:p>
        </p:txBody>
      </p:sp>
    </p:spTree>
    <p:extLst>
      <p:ext uri="{BB962C8B-B14F-4D97-AF65-F5344CB8AC3E}">
        <p14:creationId xmlns:p14="http://schemas.microsoft.com/office/powerpoint/2010/main" val="275616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0AC3C-E09D-3593-4192-D5AFBB3AEAE6}"/>
            </a:ext>
          </a:extLst>
        </p:cNvPr>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5E87D00-79F5-5657-01AD-BB26B98CA352}"/>
              </a:ext>
            </a:extLst>
          </p:cNvPr>
          <p:cNvSpPr>
            <a:spLocks noGrp="1" noRot="1" noChangeAspect="1" noTextEdit="1"/>
          </p:cNvSpPr>
          <p:nvPr>
            <p:ph type="sldImg"/>
          </p:nvPr>
        </p:nvSpPr>
        <p:spPr>
          <a:xfrm>
            <a:off x="646113" y="795338"/>
            <a:ext cx="5299075" cy="3975100"/>
          </a:xfrm>
          <a:ln/>
        </p:spPr>
      </p:sp>
      <p:sp>
        <p:nvSpPr>
          <p:cNvPr id="44036" name="Slide Number Placeholder 3">
            <a:extLst>
              <a:ext uri="{FF2B5EF4-FFF2-40B4-BE49-F238E27FC236}">
                <a16:creationId xmlns:a16="http://schemas.microsoft.com/office/drawing/2014/main" id="{0AA081C8-5F0E-A7E9-3A1E-4DFC0C17A7DD}"/>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900" b="1">
                <a:solidFill>
                  <a:srgbClr val="FF0000"/>
                </a:solidFill>
                <a:latin typeface="Arial" charset="0"/>
                <a:cs typeface="Arial" charset="0"/>
              </a:defRPr>
            </a:lvl1pPr>
            <a:lvl2pPr marL="716759" indent="-275676" eaLnBrk="0" hangingPunct="0">
              <a:defRPr sz="1900" b="1">
                <a:solidFill>
                  <a:srgbClr val="FF0000"/>
                </a:solidFill>
                <a:latin typeface="Arial" charset="0"/>
                <a:cs typeface="Arial" charset="0"/>
              </a:defRPr>
            </a:lvl2pPr>
            <a:lvl3pPr marL="1102705" indent="-220541" eaLnBrk="0" hangingPunct="0">
              <a:defRPr sz="1900" b="1">
                <a:solidFill>
                  <a:srgbClr val="FF0000"/>
                </a:solidFill>
                <a:latin typeface="Arial" charset="0"/>
                <a:cs typeface="Arial" charset="0"/>
              </a:defRPr>
            </a:lvl3pPr>
            <a:lvl4pPr marL="1543788" indent="-220541" eaLnBrk="0" hangingPunct="0">
              <a:defRPr sz="1900" b="1">
                <a:solidFill>
                  <a:srgbClr val="FF0000"/>
                </a:solidFill>
                <a:latin typeface="Arial" charset="0"/>
                <a:cs typeface="Arial" charset="0"/>
              </a:defRPr>
            </a:lvl4pPr>
            <a:lvl5pPr marL="1984871" indent="-220541" eaLnBrk="0" hangingPunct="0">
              <a:defRPr sz="1900" b="1">
                <a:solidFill>
                  <a:srgbClr val="FF0000"/>
                </a:solidFill>
                <a:latin typeface="Arial" charset="0"/>
                <a:cs typeface="Arial" charset="0"/>
              </a:defRPr>
            </a:lvl5pPr>
            <a:lvl6pPr marL="2425952" indent="-220541" eaLnBrk="0" fontAlgn="base" hangingPunct="0">
              <a:spcBef>
                <a:spcPct val="0"/>
              </a:spcBef>
              <a:spcAft>
                <a:spcPct val="0"/>
              </a:spcAft>
              <a:defRPr sz="1900" b="1">
                <a:solidFill>
                  <a:srgbClr val="FF0000"/>
                </a:solidFill>
                <a:latin typeface="Arial" charset="0"/>
                <a:cs typeface="Arial" charset="0"/>
              </a:defRPr>
            </a:lvl6pPr>
            <a:lvl7pPr marL="2867035" indent="-220541" eaLnBrk="0" fontAlgn="base" hangingPunct="0">
              <a:spcBef>
                <a:spcPct val="0"/>
              </a:spcBef>
              <a:spcAft>
                <a:spcPct val="0"/>
              </a:spcAft>
              <a:defRPr sz="1900" b="1">
                <a:solidFill>
                  <a:srgbClr val="FF0000"/>
                </a:solidFill>
                <a:latin typeface="Arial" charset="0"/>
                <a:cs typeface="Arial" charset="0"/>
              </a:defRPr>
            </a:lvl7pPr>
            <a:lvl8pPr marL="3308117" indent="-220541" eaLnBrk="0" fontAlgn="base" hangingPunct="0">
              <a:spcBef>
                <a:spcPct val="0"/>
              </a:spcBef>
              <a:spcAft>
                <a:spcPct val="0"/>
              </a:spcAft>
              <a:defRPr sz="1900" b="1">
                <a:solidFill>
                  <a:srgbClr val="FF0000"/>
                </a:solidFill>
                <a:latin typeface="Arial" charset="0"/>
                <a:cs typeface="Arial" charset="0"/>
              </a:defRPr>
            </a:lvl8pPr>
            <a:lvl9pPr marL="3749199" indent="-220541" eaLnBrk="0" fontAlgn="base" hangingPunct="0">
              <a:spcBef>
                <a:spcPct val="0"/>
              </a:spcBef>
              <a:spcAft>
                <a:spcPct val="0"/>
              </a:spcAft>
              <a:defRPr sz="1900" b="1">
                <a:solidFill>
                  <a:srgbClr val="FF0000"/>
                </a:solidFill>
                <a:latin typeface="Arial" charset="0"/>
                <a:cs typeface="Arial" charset="0"/>
              </a:defRPr>
            </a:lvl9pPr>
          </a:lstStyle>
          <a:p>
            <a:pPr eaLnBrk="1" hangingPunct="1"/>
            <a:fld id="{A6286095-A77D-4A4D-A59A-D0452CDA0740}" type="slidenum">
              <a:rPr lang="he-IL" sz="1300" b="0">
                <a:solidFill>
                  <a:prstClr val="black"/>
                </a:solidFill>
              </a:rPr>
              <a:pPr eaLnBrk="1" hangingPunct="1"/>
              <a:t>10</a:t>
            </a:fld>
            <a:endParaRPr lang="en-US" sz="1300" b="0" dirty="0">
              <a:solidFill>
                <a:prstClr val="black"/>
              </a:solidFill>
            </a:endParaRPr>
          </a:p>
        </p:txBody>
      </p:sp>
    </p:spTree>
    <p:extLst>
      <p:ext uri="{BB962C8B-B14F-4D97-AF65-F5344CB8AC3E}">
        <p14:creationId xmlns:p14="http://schemas.microsoft.com/office/powerpoint/2010/main" val="337590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A7E683-6437-4F8D-915E-1FEF1D535BE1}" type="datetime1">
              <a:rPr lang="en-US" smtClean="0"/>
              <a:pPr/>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1336128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624AB-C3EA-4E13-A266-CEDC611C4D6E}" type="datetime1">
              <a:rPr lang="en-US" smtClean="0"/>
              <a:pPr/>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3934050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6F97F-C741-40B6-9AC2-A027FDD80954}" type="datetime1">
              <a:rPr lang="en-US" smtClean="0"/>
              <a:pPr/>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340805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221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83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953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8481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16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4809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4393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618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5AF69F-FEDF-42DF-9D60-BA4F51FCFF72}" type="datetime1">
              <a:rPr lang="en-US" smtClean="0"/>
              <a:pPr/>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2382224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3069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7119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133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E79F729-3D4E-4402-8FC2-5A4F3C09B0CA}" type="slidenum">
              <a:rPr lang="he-IL"/>
              <a:pPr>
                <a:defRPr/>
              </a:pPr>
              <a:t>‹#›</a:t>
            </a:fld>
            <a:endParaRPr lang="en-US" dirty="0"/>
          </a:p>
        </p:txBody>
      </p:sp>
    </p:spTree>
    <p:extLst>
      <p:ext uri="{BB962C8B-B14F-4D97-AF65-F5344CB8AC3E}">
        <p14:creationId xmlns:p14="http://schemas.microsoft.com/office/powerpoint/2010/main" val="106811761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8457DB0-CE4C-48E3-9B7E-B2DD3545A502}" type="slidenum">
              <a:rPr lang="he-IL"/>
              <a:pPr>
                <a:defRPr/>
              </a:pPr>
              <a:t>‹#›</a:t>
            </a:fld>
            <a:endParaRPr lang="en-US" dirty="0"/>
          </a:p>
        </p:txBody>
      </p:sp>
    </p:spTree>
    <p:extLst>
      <p:ext uri="{BB962C8B-B14F-4D97-AF65-F5344CB8AC3E}">
        <p14:creationId xmlns:p14="http://schemas.microsoft.com/office/powerpoint/2010/main" val="327717644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5696368-EC71-4E69-9AD2-C606B7F809C3}" type="slidenum">
              <a:rPr lang="he-IL"/>
              <a:pPr>
                <a:defRPr/>
              </a:pPr>
              <a:t>‹#›</a:t>
            </a:fld>
            <a:endParaRPr lang="en-US" dirty="0"/>
          </a:p>
        </p:txBody>
      </p:sp>
    </p:spTree>
    <p:extLst>
      <p:ext uri="{BB962C8B-B14F-4D97-AF65-F5344CB8AC3E}">
        <p14:creationId xmlns:p14="http://schemas.microsoft.com/office/powerpoint/2010/main" val="33093333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BEB6F6D-8E93-469E-BE22-DF3B9930CA7B}" type="slidenum">
              <a:rPr lang="he-IL"/>
              <a:pPr>
                <a:defRPr/>
              </a:pPr>
              <a:t>‹#›</a:t>
            </a:fld>
            <a:endParaRPr lang="en-US" dirty="0"/>
          </a:p>
        </p:txBody>
      </p:sp>
    </p:spTree>
    <p:extLst>
      <p:ext uri="{BB962C8B-B14F-4D97-AF65-F5344CB8AC3E}">
        <p14:creationId xmlns:p14="http://schemas.microsoft.com/office/powerpoint/2010/main" val="27957222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97DD7A21-958B-4A1B-8C79-94F5065876B4}" type="slidenum">
              <a:rPr lang="he-IL"/>
              <a:pPr>
                <a:defRPr/>
              </a:pPr>
              <a:t>‹#›</a:t>
            </a:fld>
            <a:endParaRPr lang="en-US" dirty="0"/>
          </a:p>
        </p:txBody>
      </p:sp>
    </p:spTree>
    <p:extLst>
      <p:ext uri="{BB962C8B-B14F-4D97-AF65-F5344CB8AC3E}">
        <p14:creationId xmlns:p14="http://schemas.microsoft.com/office/powerpoint/2010/main" val="407511141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E8B266F-F693-4FE1-B6A3-0453E9C91E5F}" type="slidenum">
              <a:rPr lang="he-IL"/>
              <a:pPr>
                <a:defRPr/>
              </a:pPr>
              <a:t>‹#›</a:t>
            </a:fld>
            <a:endParaRPr lang="en-US" dirty="0"/>
          </a:p>
        </p:txBody>
      </p:sp>
    </p:spTree>
    <p:extLst>
      <p:ext uri="{BB962C8B-B14F-4D97-AF65-F5344CB8AC3E}">
        <p14:creationId xmlns:p14="http://schemas.microsoft.com/office/powerpoint/2010/main" val="246214381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E9B245F-7B20-4F36-B08B-7371724E8591}" type="slidenum">
              <a:rPr lang="he-IL"/>
              <a:pPr>
                <a:defRPr/>
              </a:pPr>
              <a:t>‹#›</a:t>
            </a:fld>
            <a:endParaRPr lang="en-US" dirty="0"/>
          </a:p>
        </p:txBody>
      </p:sp>
    </p:spTree>
    <p:extLst>
      <p:ext uri="{BB962C8B-B14F-4D97-AF65-F5344CB8AC3E}">
        <p14:creationId xmlns:p14="http://schemas.microsoft.com/office/powerpoint/2010/main" val="42080997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DA7382-1DA4-4F6C-A6EC-61EACF83E749}" type="datetime1">
              <a:rPr lang="en-US" smtClean="0"/>
              <a:pPr/>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3378516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AFE61B5-C9B3-43AA-B01D-D550572BE95F}" type="slidenum">
              <a:rPr lang="he-IL"/>
              <a:pPr>
                <a:defRPr/>
              </a:pPr>
              <a:t>‹#›</a:t>
            </a:fld>
            <a:endParaRPr lang="en-US" dirty="0"/>
          </a:p>
        </p:txBody>
      </p:sp>
    </p:spTree>
    <p:extLst>
      <p:ext uri="{BB962C8B-B14F-4D97-AF65-F5344CB8AC3E}">
        <p14:creationId xmlns:p14="http://schemas.microsoft.com/office/powerpoint/2010/main" val="36170736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ECE0272-F8B0-4153-AD76-9D1A335AF4E1}" type="slidenum">
              <a:rPr lang="he-IL"/>
              <a:pPr>
                <a:defRPr/>
              </a:pPr>
              <a:t>‹#›</a:t>
            </a:fld>
            <a:endParaRPr lang="en-US" dirty="0"/>
          </a:p>
        </p:txBody>
      </p:sp>
    </p:spTree>
    <p:extLst>
      <p:ext uri="{BB962C8B-B14F-4D97-AF65-F5344CB8AC3E}">
        <p14:creationId xmlns:p14="http://schemas.microsoft.com/office/powerpoint/2010/main" val="346468200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79F468-A3BA-47AB-B693-09FD75500335}" type="slidenum">
              <a:rPr lang="he-IL"/>
              <a:pPr>
                <a:defRPr/>
              </a:pPr>
              <a:t>‹#›</a:t>
            </a:fld>
            <a:endParaRPr lang="en-US" dirty="0"/>
          </a:p>
        </p:txBody>
      </p:sp>
    </p:spTree>
    <p:extLst>
      <p:ext uri="{BB962C8B-B14F-4D97-AF65-F5344CB8AC3E}">
        <p14:creationId xmlns:p14="http://schemas.microsoft.com/office/powerpoint/2010/main" val="80671995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06AC1C3-BF4D-4A32-BE76-1CD610A9D701}" type="slidenum">
              <a:rPr lang="he-IL"/>
              <a:pPr>
                <a:defRPr/>
              </a:pPr>
              <a:t>‹#›</a:t>
            </a:fld>
            <a:endParaRPr lang="en-US" dirty="0"/>
          </a:p>
        </p:txBody>
      </p:sp>
    </p:spTree>
    <p:extLst>
      <p:ext uri="{BB962C8B-B14F-4D97-AF65-F5344CB8AC3E}">
        <p14:creationId xmlns:p14="http://schemas.microsoft.com/office/powerpoint/2010/main" val="302681066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C70ABCC-5604-4529-843D-D08DE32D0912}" type="slidenum">
              <a:rPr lang="he-IL"/>
              <a:pPr>
                <a:defRPr/>
              </a:pPr>
              <a:t>‹#›</a:t>
            </a:fld>
            <a:endParaRPr lang="en-US" dirty="0"/>
          </a:p>
        </p:txBody>
      </p:sp>
    </p:spTree>
    <p:extLst>
      <p:ext uri="{BB962C8B-B14F-4D97-AF65-F5344CB8AC3E}">
        <p14:creationId xmlns:p14="http://schemas.microsoft.com/office/powerpoint/2010/main" val="217141780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E27832A-FDA3-487D-A79D-458DB4D07410}" type="slidenum">
              <a:rPr lang="he-IL"/>
              <a:pPr>
                <a:defRPr/>
              </a:pPr>
              <a:t>‹#›</a:t>
            </a:fld>
            <a:endParaRPr lang="en-US" dirty="0"/>
          </a:p>
        </p:txBody>
      </p:sp>
    </p:spTree>
    <p:extLst>
      <p:ext uri="{BB962C8B-B14F-4D97-AF65-F5344CB8AC3E}">
        <p14:creationId xmlns:p14="http://schemas.microsoft.com/office/powerpoint/2010/main" val="9817184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B5A06D-7012-4BB9-80F7-0DD460069919}" type="datetime1">
              <a:rPr lang="en-US" smtClean="0"/>
              <a:pPr/>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288197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54743F-A196-4D56-B9F5-F6D26BD028AD}" type="datetime1">
              <a:rPr lang="en-US" smtClean="0"/>
              <a:pPr/>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254847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6F7806-364A-4399-8BB4-D0B947C581EA}" type="datetime1">
              <a:rPr lang="en-US" smtClean="0"/>
              <a:pPr/>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490556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A503F-C13E-408E-846C-C624AEEBCCC0}" type="datetime1">
              <a:rPr lang="en-US" smtClean="0"/>
              <a:pPr/>
              <a:t>4/7/2026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316448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9B3B7F-B47A-4647-AC36-55C533E6CEEB}" type="datetime1">
              <a:rPr lang="en-US" smtClean="0"/>
              <a:pPr/>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299268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38C26F-73A0-4925-8021-A392E6A008CA}" type="datetime1">
              <a:rPr lang="en-US" smtClean="0"/>
              <a:pPr/>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110509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B619-8D47-47D7-87E1-61388EC23E7D}" type="datetime1">
              <a:rPr lang="en-US" smtClean="0"/>
              <a:pPr/>
              <a:t>4/7/2026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8B871-2CA2-46E9-BFF8-783862D46102}" type="slidenum">
              <a:rPr lang="en-US" smtClean="0"/>
              <a:pPr/>
              <a:t>‹#›</a:t>
            </a:fld>
            <a:endParaRPr lang="en-US" dirty="0"/>
          </a:p>
        </p:txBody>
      </p:sp>
    </p:spTree>
    <p:extLst>
      <p:ext uri="{BB962C8B-B14F-4D97-AF65-F5344CB8AC3E}">
        <p14:creationId xmlns:p14="http://schemas.microsoft.com/office/powerpoint/2010/main" val="1967281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4AA88-6270-4DD6-9C15-05F75E1AA8E8}" type="datetimeFigureOut">
              <a:rPr lang="en-US" smtClean="0">
                <a:solidFill>
                  <a:prstClr val="black">
                    <a:tint val="75000"/>
                  </a:prstClr>
                </a:solidFill>
              </a:rPr>
              <a:pPr/>
              <a:t>4/7/2026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2864D-5FF9-4420-B906-EE3A4F3CA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817861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spcBef>
                <a:spcPct val="0"/>
              </a:spcBef>
              <a:defRPr sz="1400" b="0">
                <a:solidFill>
                  <a:srgbClr val="000000"/>
                </a:solidFill>
                <a:latin typeface="Arial" charset="0"/>
                <a:cs typeface="Arial" charset="0"/>
              </a:defRPr>
            </a:lvl1pPr>
          </a:lstStyle>
          <a:p>
            <a:pPr fontAlgn="base">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a:spcBef>
                <a:spcPct val="0"/>
              </a:spcBef>
              <a:defRPr sz="1400" b="0">
                <a:solidFill>
                  <a:srgbClr val="000000"/>
                </a:solidFill>
                <a:latin typeface="Arial" charset="0"/>
                <a:cs typeface="Arial" charset="0"/>
              </a:defRPr>
            </a:lvl1pPr>
          </a:lstStyle>
          <a:p>
            <a:pPr fontAlgn="base">
              <a:spcAft>
                <a:spcPct val="0"/>
              </a:spcAft>
              <a:defRPr/>
            </a:pPr>
            <a:endParaRPr lang="en-US" dirty="0"/>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a:defRPr sz="1400" b="0">
                <a:solidFill>
                  <a:srgbClr val="000000"/>
                </a:solidFill>
                <a:latin typeface="Arial" charset="0"/>
                <a:cs typeface="Arial" charset="0"/>
              </a:defRPr>
            </a:lvl1pPr>
          </a:lstStyle>
          <a:p>
            <a:pPr fontAlgn="base">
              <a:spcBef>
                <a:spcPct val="0"/>
              </a:spcBef>
              <a:spcAft>
                <a:spcPct val="0"/>
              </a:spcAft>
              <a:defRPr/>
            </a:pPr>
            <a:fld id="{819A64CC-8CE7-4A10-AA74-0FD366684396}" type="slidenum">
              <a:rPr lang="he-IL"/>
              <a:pPr fontAlgn="base">
                <a:spcBef>
                  <a:spcPct val="0"/>
                </a:spcBef>
                <a:spcAft>
                  <a:spcPct val="0"/>
                </a:spcAft>
                <a:defRPr/>
              </a:pPr>
              <a:t>‹#›</a:t>
            </a:fld>
            <a:endParaRPr lang="en-US" dirty="0"/>
          </a:p>
        </p:txBody>
      </p:sp>
    </p:spTree>
    <p:extLst>
      <p:ext uri="{BB962C8B-B14F-4D97-AF65-F5344CB8AC3E}">
        <p14:creationId xmlns:p14="http://schemas.microsoft.com/office/powerpoint/2010/main" val="287574197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ransition/>
  <p:hf hdr="0" ftr="0" dt="0"/>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6" name="Rectangle 4"/>
          <p:cNvSpPr>
            <a:spLocks noChangeArrowheads="1"/>
          </p:cNvSpPr>
          <p:nvPr/>
        </p:nvSpPr>
        <p:spPr bwMode="auto">
          <a:xfrm>
            <a:off x="131880" y="1056775"/>
            <a:ext cx="5506920" cy="1039812"/>
          </a:xfrm>
          <a:prstGeom prst="rect">
            <a:avLst/>
          </a:prstGeom>
          <a:noFill/>
          <a:ln w="9525">
            <a:noFill/>
            <a:miter lim="800000"/>
            <a:headEnd/>
            <a:tailEnd/>
          </a:ln>
          <a:effectLst/>
        </p:spPr>
        <p:txBody>
          <a:bodyPr/>
          <a:lstStyle/>
          <a:p>
            <a:pPr fontAlgn="base">
              <a:lnSpc>
                <a:spcPct val="90000"/>
              </a:lnSpc>
              <a:spcBef>
                <a:spcPct val="20000"/>
              </a:spcBef>
              <a:spcAft>
                <a:spcPct val="0"/>
              </a:spcAft>
              <a:defRPr/>
            </a:pPr>
            <a:r>
              <a:rPr lang="en-US" sz="4000" b="1" dirty="0">
                <a:solidFill>
                  <a:srgbClr val="FFFFFF"/>
                </a:solidFill>
                <a:latin typeface="Candara" pitchFamily="34" charset="0"/>
              </a:rPr>
              <a:t>ProCatid MEDICAL</a:t>
            </a:r>
            <a:r>
              <a:rPr lang="en-US" sz="3600" b="1" baseline="30000" dirty="0">
                <a:solidFill>
                  <a:srgbClr val="FFFFFF"/>
                </a:solidFill>
                <a:latin typeface="Candara" pitchFamily="34" charset="0"/>
              </a:rPr>
              <a:t>®</a:t>
            </a:r>
          </a:p>
          <a:p>
            <a:pPr fontAlgn="base">
              <a:lnSpc>
                <a:spcPct val="90000"/>
              </a:lnSpc>
              <a:spcBef>
                <a:spcPct val="20000"/>
              </a:spcBef>
              <a:spcAft>
                <a:spcPct val="0"/>
              </a:spcAft>
              <a:defRPr/>
            </a:pPr>
            <a:endParaRPr lang="en-US" sz="3600" b="1" baseline="30000" dirty="0">
              <a:solidFill>
                <a:srgbClr val="FFFFFF"/>
              </a:solidFill>
              <a:latin typeface="Candara" pitchFamily="34" charset="0"/>
            </a:endParaRPr>
          </a:p>
          <a:p>
            <a:pPr fontAlgn="base">
              <a:lnSpc>
                <a:spcPct val="90000"/>
              </a:lnSpc>
              <a:spcBef>
                <a:spcPct val="20000"/>
              </a:spcBef>
              <a:spcAft>
                <a:spcPct val="0"/>
              </a:spcAft>
              <a:defRPr/>
            </a:pPr>
            <a:r>
              <a:rPr lang="en-US" sz="3600" b="1" baseline="30000" dirty="0" err="1">
                <a:solidFill>
                  <a:srgbClr val="FFFFFF"/>
                </a:solidFill>
                <a:latin typeface="Candara" pitchFamily="34" charset="0"/>
              </a:rPr>
              <a:t>UniGrd</a:t>
            </a:r>
            <a:r>
              <a:rPr lang="en-US" sz="3600" b="1" baseline="30000" dirty="0">
                <a:solidFill>
                  <a:srgbClr val="FFFFFF"/>
                </a:solidFill>
                <a:latin typeface="Candara" pitchFamily="34" charset="0"/>
              </a:rPr>
              <a:t> (WIRION) </a:t>
            </a:r>
          </a:p>
          <a:p>
            <a:pPr fontAlgn="base">
              <a:lnSpc>
                <a:spcPct val="90000"/>
              </a:lnSpc>
              <a:spcBef>
                <a:spcPct val="20000"/>
              </a:spcBef>
              <a:spcAft>
                <a:spcPct val="0"/>
              </a:spcAft>
              <a:defRPr/>
            </a:pPr>
            <a:r>
              <a:rPr lang="en-US" sz="3600" b="1" baseline="30000" dirty="0">
                <a:solidFill>
                  <a:srgbClr val="FFFFFF"/>
                </a:solidFill>
                <a:latin typeface="Candara" pitchFamily="34" charset="0"/>
              </a:rPr>
              <a:t>The Optimal Embolic Protection Device</a:t>
            </a:r>
            <a:endParaRPr lang="he-IL" sz="3200" b="1" dirty="0">
              <a:solidFill>
                <a:srgbClr val="FFFFFF"/>
              </a:solidFill>
              <a:latin typeface="Candara" pitchFamily="34" charset="0"/>
            </a:endParaRPr>
          </a:p>
          <a:p>
            <a:pPr rtl="1" fontAlgn="base">
              <a:lnSpc>
                <a:spcPct val="90000"/>
              </a:lnSpc>
              <a:spcBef>
                <a:spcPct val="20000"/>
              </a:spcBef>
              <a:spcAft>
                <a:spcPct val="0"/>
              </a:spcAft>
              <a:defRPr/>
            </a:pPr>
            <a:r>
              <a:rPr lang="he-IL" sz="4000" dirty="0">
                <a:solidFill>
                  <a:srgbClr val="000000"/>
                </a:solidFill>
                <a:latin typeface="Candara" pitchFamily="34" charset="0"/>
              </a:rPr>
              <a:t>	</a:t>
            </a:r>
            <a:r>
              <a:rPr lang="en-US" sz="4000" dirty="0">
                <a:solidFill>
                  <a:srgbClr val="000000"/>
                </a:solidFill>
                <a:latin typeface="Candara" pitchFamily="34" charset="0"/>
              </a:rPr>
              <a:t>	</a:t>
            </a:r>
          </a:p>
          <a:p>
            <a:pPr rtl="1" fontAlgn="base">
              <a:lnSpc>
                <a:spcPct val="90000"/>
              </a:lnSpc>
              <a:spcBef>
                <a:spcPct val="20000"/>
              </a:spcBef>
              <a:spcAft>
                <a:spcPct val="0"/>
              </a:spcAft>
              <a:defRPr/>
            </a:pPr>
            <a:endParaRPr lang="en-US" sz="4000" dirty="0">
              <a:solidFill>
                <a:srgbClr val="000000"/>
              </a:solidFill>
              <a:latin typeface="Candara" pitchFamily="34" charset="0"/>
            </a:endParaRPr>
          </a:p>
          <a:p>
            <a:pPr rtl="1" fontAlgn="base">
              <a:lnSpc>
                <a:spcPct val="90000"/>
              </a:lnSpc>
              <a:spcBef>
                <a:spcPct val="20000"/>
              </a:spcBef>
              <a:spcAft>
                <a:spcPct val="0"/>
              </a:spcAft>
              <a:defRPr/>
            </a:pPr>
            <a:r>
              <a:rPr lang="en-US" sz="4000" dirty="0">
                <a:solidFill>
                  <a:srgbClr val="000000"/>
                </a:solidFill>
                <a:latin typeface="Candara" pitchFamily="34" charset="0"/>
              </a:rPr>
              <a:t>		</a:t>
            </a:r>
          </a:p>
          <a:p>
            <a:pPr fontAlgn="base">
              <a:lnSpc>
                <a:spcPct val="90000"/>
              </a:lnSpc>
              <a:spcBef>
                <a:spcPct val="20000"/>
              </a:spcBef>
              <a:spcAft>
                <a:spcPct val="0"/>
              </a:spcAft>
              <a:defRPr/>
            </a:pPr>
            <a:endParaRPr lang="en-US" sz="4000" b="1" baseline="30000" dirty="0">
              <a:solidFill>
                <a:srgbClr val="FFFFFF"/>
              </a:solidFill>
              <a:latin typeface="Candara" pitchFamily="34" charset="0"/>
            </a:endParaRPr>
          </a:p>
          <a:p>
            <a:pPr algn="r" rtl="1" fontAlgn="base">
              <a:lnSpc>
                <a:spcPct val="90000"/>
              </a:lnSpc>
              <a:spcBef>
                <a:spcPct val="20000"/>
              </a:spcBef>
              <a:spcAft>
                <a:spcPct val="0"/>
              </a:spcAft>
              <a:defRPr/>
            </a:pPr>
            <a:r>
              <a:rPr lang="en-US" sz="4000" dirty="0">
                <a:solidFill>
                  <a:srgbClr val="000000"/>
                </a:solidFill>
                <a:effectLst>
                  <a:outerShdw blurRad="38100" dist="38100" dir="2700000" algn="tl">
                    <a:srgbClr val="C0C0C0"/>
                  </a:outerShdw>
                </a:effectLst>
                <a:latin typeface="Candara" pitchFamily="34" charset="0"/>
              </a:rPr>
              <a:t>		</a:t>
            </a:r>
            <a:endParaRPr lang="en-US" sz="4000" dirty="0">
              <a:solidFill>
                <a:srgbClr val="000000"/>
              </a:solidFill>
              <a:latin typeface="Candara" pitchFamily="34" charset="0"/>
            </a:endParaRPr>
          </a:p>
          <a:p>
            <a:pPr rtl="1" fontAlgn="base">
              <a:lnSpc>
                <a:spcPct val="90000"/>
              </a:lnSpc>
              <a:spcBef>
                <a:spcPct val="20000"/>
              </a:spcBef>
              <a:spcAft>
                <a:spcPct val="0"/>
              </a:spcAft>
              <a:defRPr/>
            </a:pPr>
            <a:endParaRPr lang="en-US" sz="4000" dirty="0">
              <a:solidFill>
                <a:srgbClr val="000000"/>
              </a:solidFill>
              <a:latin typeface="Candara" pitchFamily="34" charset="0"/>
            </a:endParaRPr>
          </a:p>
          <a:p>
            <a:pPr algn="ctr" rtl="1" fontAlgn="base">
              <a:lnSpc>
                <a:spcPct val="90000"/>
              </a:lnSpc>
              <a:spcBef>
                <a:spcPct val="20000"/>
              </a:spcBef>
              <a:spcAft>
                <a:spcPct val="0"/>
              </a:spcAft>
              <a:defRPr/>
            </a:pPr>
            <a:endParaRPr lang="en-US" sz="4000" dirty="0">
              <a:solidFill>
                <a:srgbClr val="000000"/>
              </a:solidFill>
              <a:latin typeface="Candara" pitchFamily="34" charset="0"/>
            </a:endParaRPr>
          </a:p>
        </p:txBody>
      </p:sp>
      <p:sp>
        <p:nvSpPr>
          <p:cNvPr id="2" name="TextBox 1"/>
          <p:cNvSpPr txBox="1"/>
          <p:nvPr/>
        </p:nvSpPr>
        <p:spPr>
          <a:xfrm>
            <a:off x="6084168" y="4581128"/>
            <a:ext cx="2526432" cy="461665"/>
          </a:xfrm>
          <a:prstGeom prst="rect">
            <a:avLst/>
          </a:prstGeom>
          <a:noFill/>
        </p:spPr>
        <p:txBody>
          <a:bodyPr wrap="square" rtlCol="1">
            <a:spAutoFit/>
          </a:bodyPr>
          <a:lstStyle/>
          <a:p>
            <a:pPr fontAlgn="base">
              <a:spcBef>
                <a:spcPct val="0"/>
              </a:spcBef>
              <a:spcAft>
                <a:spcPct val="0"/>
              </a:spcAft>
            </a:pPr>
            <a:r>
              <a:rPr lang="en-US" sz="2400" b="1" dirty="0">
                <a:solidFill>
                  <a:srgbClr val="FFFFFF"/>
                </a:solidFill>
              </a:rPr>
              <a:t>March 2026</a:t>
            </a:r>
            <a:endParaRPr lang="he-IL" sz="2400" b="1" dirty="0">
              <a:solidFill>
                <a:srgbClr val="FFFFFF"/>
              </a:solidFill>
            </a:endParaRPr>
          </a:p>
        </p:txBody>
      </p:sp>
      <p:pic>
        <p:nvPicPr>
          <p:cNvPr id="3" name="Picture 2">
            <a:extLst>
              <a:ext uri="{FF2B5EF4-FFF2-40B4-BE49-F238E27FC236}">
                <a16:creationId xmlns:a16="http://schemas.microsoft.com/office/drawing/2014/main" id="{DF4B3600-DA53-E801-93CD-86CC04BF06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32" t="14466" r="4243" b="24212"/>
          <a:stretch/>
        </p:blipFill>
        <p:spPr bwMode="auto">
          <a:xfrm>
            <a:off x="131880" y="5928790"/>
            <a:ext cx="1135464" cy="776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143000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BA3F-893E-8F1F-53BF-76F9078995C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02EA292-29C1-BBAD-4822-AF5B439D37CC}"/>
              </a:ext>
            </a:extLst>
          </p:cNvPr>
          <p:cNvSpPr txBox="1">
            <a:spLocks/>
          </p:cNvSpPr>
          <p:nvPr/>
        </p:nvSpPr>
        <p:spPr>
          <a:xfrm>
            <a:off x="148549" y="476673"/>
            <a:ext cx="5664200" cy="1125538"/>
          </a:xfrm>
          <a:prstGeom prst="rect">
            <a:avLst/>
          </a:prstGeom>
        </p:spPr>
        <p:txBody>
          <a:bodyPr anchor="ctr"/>
          <a:lstStyle/>
          <a:p>
            <a:pPr>
              <a:defRPr/>
            </a:pPr>
            <a:r>
              <a:rPr lang="en-US" sz="3800" dirty="0">
                <a:solidFill>
                  <a:srgbClr val="FFFFFF"/>
                </a:solidFill>
                <a:latin typeface="Candara" pitchFamily="34" charset="0"/>
              </a:rPr>
              <a:t>  </a:t>
            </a:r>
            <a:endParaRPr lang="en-US" dirty="0">
              <a:solidFill>
                <a:srgbClr val="000000"/>
              </a:solidFill>
              <a:latin typeface="Calibri" panose="020F0502020204030204" pitchFamily="34" charset="0"/>
            </a:endParaRPr>
          </a:p>
        </p:txBody>
      </p:sp>
      <p:sp>
        <p:nvSpPr>
          <p:cNvPr id="16" name="מלבן מעוגל 18">
            <a:extLst>
              <a:ext uri="{FF2B5EF4-FFF2-40B4-BE49-F238E27FC236}">
                <a16:creationId xmlns:a16="http://schemas.microsoft.com/office/drawing/2014/main" id="{DA4F2BDA-3AAE-CA83-D63F-2D1632A3E5B1}"/>
              </a:ext>
            </a:extLst>
          </p:cNvPr>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solidFill>
                <a:prstClr val="black"/>
              </a:solidFill>
            </a:endParaRPr>
          </a:p>
        </p:txBody>
      </p:sp>
      <p:sp>
        <p:nvSpPr>
          <p:cNvPr id="4" name="TextBox 3">
            <a:extLst>
              <a:ext uri="{FF2B5EF4-FFF2-40B4-BE49-F238E27FC236}">
                <a16:creationId xmlns:a16="http://schemas.microsoft.com/office/drawing/2014/main" id="{F7376648-81DA-6BC3-F963-9687544A53AC}"/>
              </a:ext>
            </a:extLst>
          </p:cNvPr>
          <p:cNvSpPr txBox="1"/>
          <p:nvPr/>
        </p:nvSpPr>
        <p:spPr>
          <a:xfrm>
            <a:off x="380030" y="122351"/>
            <a:ext cx="2362200" cy="523220"/>
          </a:xfrm>
          <a:prstGeom prst="rect">
            <a:avLst/>
          </a:prstGeom>
          <a:noFill/>
        </p:spPr>
        <p:txBody>
          <a:bodyPr wrap="square" rtlCol="1">
            <a:spAutoFit/>
          </a:bodyPr>
          <a:lstStyle/>
          <a:p>
            <a:r>
              <a:rPr lang="en-US" sz="2800" b="1" dirty="0">
                <a:solidFill>
                  <a:prstClr val="white"/>
                </a:solidFill>
                <a:latin typeface="Calibri" pitchFamily="34" charset="0"/>
                <a:cs typeface="Calibri" pitchFamily="34" charset="0"/>
              </a:rPr>
              <a:t>Animation</a:t>
            </a:r>
            <a:endParaRPr lang="he-IL" sz="2800" b="1" dirty="0">
              <a:solidFill>
                <a:prstClr val="white"/>
              </a:solidFill>
              <a:latin typeface="Calibri" pitchFamily="34" charset="0"/>
              <a:cs typeface="Calibri" pitchFamily="34" charset="0"/>
            </a:endParaRPr>
          </a:p>
        </p:txBody>
      </p:sp>
      <p:pic>
        <p:nvPicPr>
          <p:cNvPr id="6" name="Picture 5">
            <a:extLst>
              <a:ext uri="{FF2B5EF4-FFF2-40B4-BE49-F238E27FC236}">
                <a16:creationId xmlns:a16="http://schemas.microsoft.com/office/drawing/2014/main" id="{78FFE5A2-6FEB-B942-DDFE-FE35750692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pic>
        <p:nvPicPr>
          <p:cNvPr id="7" name="Gardia_animation">
            <a:hlinkClick r:id="" action="ppaction://media"/>
            <a:extLst>
              <a:ext uri="{FF2B5EF4-FFF2-40B4-BE49-F238E27FC236}">
                <a16:creationId xmlns:a16="http://schemas.microsoft.com/office/drawing/2014/main" id="{739C7930-8F5E-FF96-3ECB-EF5C636506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3000" y="894927"/>
            <a:ext cx="6858000" cy="5486400"/>
          </a:xfrm>
          <a:prstGeom prst="rect">
            <a:avLst/>
          </a:prstGeom>
        </p:spPr>
      </p:pic>
    </p:spTree>
    <p:extLst>
      <p:ext uri="{BB962C8B-B14F-4D97-AF65-F5344CB8AC3E}">
        <p14:creationId xmlns:p14="http://schemas.microsoft.com/office/powerpoint/2010/main" val="191195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6200" y="914400"/>
            <a:ext cx="8961120" cy="5791200"/>
          </a:xfrm>
          <a:prstGeom prst="roundRect">
            <a:avLst>
              <a:gd name="adj" fmla="val 2597"/>
            </a:avLst>
          </a:prstGeom>
          <a:noFill/>
          <a:ln w="6350">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625" r="13398" b="22246"/>
          <a:stretch/>
        </p:blipFill>
        <p:spPr bwMode="auto">
          <a:xfrm>
            <a:off x="1600200" y="5696020"/>
            <a:ext cx="1295400" cy="5516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680" y="6192312"/>
            <a:ext cx="1274843" cy="5497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83" y="5818308"/>
            <a:ext cx="1116233" cy="5241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ounded Rectangle 7"/>
          <p:cNvSpPr/>
          <p:nvPr/>
        </p:nvSpPr>
        <p:spPr>
          <a:xfrm>
            <a:off x="1559651" y="2471993"/>
            <a:ext cx="2318250" cy="510540"/>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a:solidFill>
                  <a:srgbClr val="9BBB59">
                    <a:lumMod val="50000"/>
                  </a:srgbClr>
                </a:solidFill>
              </a:rPr>
              <a:t>Market Share</a:t>
            </a:r>
          </a:p>
        </p:txBody>
      </p:sp>
      <p:sp>
        <p:nvSpPr>
          <p:cNvPr id="13" name="Rounded Rectangle 12"/>
          <p:cNvSpPr/>
          <p:nvPr/>
        </p:nvSpPr>
        <p:spPr>
          <a:xfrm>
            <a:off x="152400" y="3733800"/>
            <a:ext cx="2743200" cy="2011680"/>
          </a:xfrm>
          <a:prstGeom prst="roundRect">
            <a:avLst>
              <a:gd name="adj" fmla="val 10606"/>
            </a:avLst>
          </a:prstGeom>
          <a:ln>
            <a:noFill/>
          </a:ln>
        </p:spPr>
        <p:style>
          <a:lnRef idx="1">
            <a:schemeClr val="dk1"/>
          </a:lnRef>
          <a:fillRef idx="2">
            <a:schemeClr val="dk1"/>
          </a:fillRef>
          <a:effectRef idx="1">
            <a:schemeClr val="dk1"/>
          </a:effectRef>
          <a:fontRef idx="minor">
            <a:schemeClr val="dk1"/>
          </a:fontRef>
        </p:style>
        <p:txBody>
          <a:bodyPr rtlCol="0" anchor="t"/>
          <a:lstStyle/>
          <a:p>
            <a:pPr algn="just">
              <a:lnSpc>
                <a:spcPct val="150000"/>
              </a:lnSpc>
            </a:pPr>
            <a:r>
              <a:rPr lang="en-US" sz="2000" b="1" i="1" dirty="0">
                <a:solidFill>
                  <a:prstClr val="white">
                    <a:lumMod val="50000"/>
                  </a:prstClr>
                </a:solidFill>
              </a:rPr>
              <a:t>1</a:t>
            </a:r>
            <a:r>
              <a:rPr lang="en-US" sz="2000" b="1" i="1" baseline="30000" dirty="0">
                <a:solidFill>
                  <a:prstClr val="white">
                    <a:lumMod val="50000"/>
                  </a:prstClr>
                </a:solidFill>
              </a:rPr>
              <a:t>st</a:t>
            </a:r>
            <a:r>
              <a:rPr lang="en-US" sz="2000" b="1" i="1" dirty="0">
                <a:solidFill>
                  <a:prstClr val="white">
                    <a:lumMod val="50000"/>
                  </a:prstClr>
                </a:solidFill>
              </a:rPr>
              <a:t> Generation:</a:t>
            </a:r>
          </a:p>
          <a:p>
            <a:pPr algn="just">
              <a:lnSpc>
                <a:spcPct val="150000"/>
              </a:lnSpc>
            </a:pPr>
            <a:r>
              <a:rPr lang="en-US" sz="2000" b="1" i="1" dirty="0">
                <a:solidFill>
                  <a:prstClr val="white">
                    <a:lumMod val="50000"/>
                  </a:prstClr>
                </a:solidFill>
              </a:rPr>
              <a:t>• </a:t>
            </a:r>
            <a:r>
              <a:rPr lang="en-US" sz="2000" dirty="0">
                <a:solidFill>
                  <a:prstClr val="white">
                    <a:lumMod val="50000"/>
                  </a:prstClr>
                </a:solidFill>
              </a:rPr>
              <a:t>Dedicated wire</a:t>
            </a:r>
          </a:p>
          <a:p>
            <a:pPr algn="just">
              <a:lnSpc>
                <a:spcPct val="150000"/>
              </a:lnSpc>
            </a:pPr>
            <a:r>
              <a:rPr lang="en-US" sz="2000" b="1" i="1" dirty="0">
                <a:solidFill>
                  <a:prstClr val="white">
                    <a:lumMod val="50000"/>
                  </a:prstClr>
                </a:solidFill>
              </a:rPr>
              <a:t>• </a:t>
            </a:r>
            <a:r>
              <a:rPr lang="en-US" sz="2000" dirty="0">
                <a:solidFill>
                  <a:prstClr val="white">
                    <a:lumMod val="50000"/>
                  </a:prstClr>
                </a:solidFill>
              </a:rPr>
              <a:t>Fixed filter location</a:t>
            </a:r>
          </a:p>
        </p:txBody>
      </p:sp>
      <p:sp>
        <p:nvSpPr>
          <p:cNvPr id="16" name="Rounded Rectangle 15"/>
          <p:cNvSpPr/>
          <p:nvPr/>
        </p:nvSpPr>
        <p:spPr>
          <a:xfrm>
            <a:off x="3200400" y="3368040"/>
            <a:ext cx="2743200" cy="2377440"/>
          </a:xfrm>
          <a:prstGeom prst="roundRect">
            <a:avLst>
              <a:gd name="adj" fmla="val 10606"/>
            </a:avLst>
          </a:prstGeom>
          <a:ln>
            <a:noFill/>
          </a:ln>
        </p:spPr>
        <p:style>
          <a:lnRef idx="1">
            <a:schemeClr val="dk1"/>
          </a:lnRef>
          <a:fillRef idx="2">
            <a:schemeClr val="dk1"/>
          </a:fillRef>
          <a:effectRef idx="1">
            <a:schemeClr val="dk1"/>
          </a:effectRef>
          <a:fontRef idx="minor">
            <a:schemeClr val="dk1"/>
          </a:fontRef>
        </p:style>
        <p:txBody>
          <a:bodyPr rtlCol="0" anchor="t"/>
          <a:lstStyle/>
          <a:p>
            <a:pPr algn="just">
              <a:lnSpc>
                <a:spcPct val="150000"/>
              </a:lnSpc>
            </a:pPr>
            <a:r>
              <a:rPr lang="en-US" sz="2000" b="1" i="1" dirty="0">
                <a:solidFill>
                  <a:prstClr val="black">
                    <a:lumMod val="65000"/>
                    <a:lumOff val="35000"/>
                  </a:prstClr>
                </a:solidFill>
              </a:rPr>
              <a:t>2</a:t>
            </a:r>
            <a:r>
              <a:rPr lang="en-US" sz="2000" b="1" i="1" baseline="30000" dirty="0">
                <a:solidFill>
                  <a:prstClr val="black">
                    <a:lumMod val="65000"/>
                    <a:lumOff val="35000"/>
                  </a:prstClr>
                </a:solidFill>
              </a:rPr>
              <a:t>nd</a:t>
            </a:r>
            <a:r>
              <a:rPr lang="en-US" sz="2000" b="1" i="1" dirty="0">
                <a:solidFill>
                  <a:prstClr val="black">
                    <a:lumMod val="65000"/>
                    <a:lumOff val="35000"/>
                  </a:prstClr>
                </a:solidFill>
              </a:rPr>
              <a:t> Generation:</a:t>
            </a:r>
          </a:p>
          <a:p>
            <a:pPr algn="just">
              <a:lnSpc>
                <a:spcPct val="150000"/>
              </a:lnSpc>
            </a:pPr>
            <a:r>
              <a:rPr lang="en-US" sz="2000" dirty="0">
                <a:solidFill>
                  <a:prstClr val="black">
                    <a:lumMod val="65000"/>
                    <a:lumOff val="35000"/>
                  </a:prstClr>
                </a:solidFill>
              </a:rPr>
              <a:t>• Wire exchange to a dedicated wire</a:t>
            </a:r>
          </a:p>
          <a:p>
            <a:pPr algn="just">
              <a:lnSpc>
                <a:spcPct val="150000"/>
              </a:lnSpc>
            </a:pPr>
            <a:r>
              <a:rPr lang="en-US" sz="2000" b="1" i="1" dirty="0">
                <a:solidFill>
                  <a:prstClr val="black">
                    <a:lumMod val="65000"/>
                    <a:lumOff val="35000"/>
                  </a:prstClr>
                </a:solidFill>
              </a:rPr>
              <a:t>• </a:t>
            </a:r>
            <a:r>
              <a:rPr lang="en-US" sz="2000" dirty="0">
                <a:solidFill>
                  <a:prstClr val="black">
                    <a:lumMod val="65000"/>
                    <a:lumOff val="35000"/>
                  </a:prstClr>
                </a:solidFill>
              </a:rPr>
              <a:t>Fixed filter location</a:t>
            </a:r>
            <a:endParaRPr lang="en-US" dirty="0">
              <a:solidFill>
                <a:prstClr val="black">
                  <a:lumMod val="65000"/>
                  <a:lumOff val="35000"/>
                </a:prstClr>
              </a:solidFill>
            </a:endParaRPr>
          </a:p>
        </p:txBody>
      </p:sp>
      <p:sp>
        <p:nvSpPr>
          <p:cNvPr id="17" name="Rounded Rectangle 16"/>
          <p:cNvSpPr/>
          <p:nvPr/>
        </p:nvSpPr>
        <p:spPr>
          <a:xfrm>
            <a:off x="6248400" y="3048000"/>
            <a:ext cx="2743200" cy="2743200"/>
          </a:xfrm>
          <a:prstGeom prst="roundRect">
            <a:avLst>
              <a:gd name="adj" fmla="val 10606"/>
            </a:avLst>
          </a:prstGeom>
          <a:ln>
            <a:noFill/>
          </a:ln>
        </p:spPr>
        <p:style>
          <a:lnRef idx="1">
            <a:schemeClr val="dk1"/>
          </a:lnRef>
          <a:fillRef idx="2">
            <a:schemeClr val="dk1"/>
          </a:fillRef>
          <a:effectRef idx="1">
            <a:schemeClr val="dk1"/>
          </a:effectRef>
          <a:fontRef idx="minor">
            <a:schemeClr val="dk1"/>
          </a:fontRef>
        </p:style>
        <p:txBody>
          <a:bodyPr rtlCol="0" anchor="t"/>
          <a:lstStyle/>
          <a:p>
            <a:pPr algn="just">
              <a:lnSpc>
                <a:spcPct val="150000"/>
              </a:lnSpc>
            </a:pPr>
            <a:r>
              <a:rPr lang="en-US" sz="2000" b="1" i="1" dirty="0">
                <a:solidFill>
                  <a:prstClr val="black"/>
                </a:solidFill>
              </a:rPr>
              <a:t>3</a:t>
            </a:r>
            <a:r>
              <a:rPr lang="en-US" sz="2000" b="1" i="1" baseline="30000" dirty="0">
                <a:solidFill>
                  <a:prstClr val="black"/>
                </a:solidFill>
              </a:rPr>
              <a:t>rd</a:t>
            </a:r>
            <a:r>
              <a:rPr lang="en-US" sz="2000" b="1" i="1" dirty="0">
                <a:solidFill>
                  <a:prstClr val="black"/>
                </a:solidFill>
              </a:rPr>
              <a:t> Generation: </a:t>
            </a:r>
          </a:p>
          <a:p>
            <a:pPr algn="just">
              <a:lnSpc>
                <a:spcPct val="150000"/>
              </a:lnSpc>
            </a:pPr>
            <a:r>
              <a:rPr lang="en-US" sz="2000" dirty="0">
                <a:solidFill>
                  <a:prstClr val="black"/>
                </a:solidFill>
              </a:rPr>
              <a:t>• Any wire throughout the entire procedure</a:t>
            </a:r>
          </a:p>
          <a:p>
            <a:pPr algn="just">
              <a:lnSpc>
                <a:spcPct val="150000"/>
              </a:lnSpc>
            </a:pPr>
            <a:r>
              <a:rPr lang="en-US" sz="2000" dirty="0">
                <a:solidFill>
                  <a:prstClr val="black"/>
                </a:solidFill>
              </a:rPr>
              <a:t>• Desired location</a:t>
            </a:r>
          </a:p>
        </p:txBody>
      </p:sp>
      <p:sp>
        <p:nvSpPr>
          <p:cNvPr id="19" name="Shape 18"/>
          <p:cNvSpPr/>
          <p:nvPr/>
        </p:nvSpPr>
        <p:spPr>
          <a:xfrm rot="583825">
            <a:off x="435445" y="334621"/>
            <a:ext cx="8361555" cy="3555526"/>
          </a:xfrm>
          <a:prstGeom prst="swooshArrow">
            <a:avLst>
              <a:gd name="adj1" fmla="val 19515"/>
              <a:gd name="adj2" fmla="val 22234"/>
            </a:avLst>
          </a:prstGeom>
          <a:solidFill>
            <a:schemeClr val="accent3">
              <a:lumMod val="40000"/>
              <a:lumOff val="60000"/>
            </a:schemeClr>
          </a:solidFill>
        </p:spPr>
        <p:style>
          <a:lnRef idx="0">
            <a:schemeClr val="dk2">
              <a:hueOff val="0"/>
              <a:satOff val="0"/>
              <a:lumOff val="0"/>
              <a:alphaOff val="0"/>
            </a:schemeClr>
          </a:lnRef>
          <a:fillRef idx="1">
            <a:scrgbClr r="0" g="0" b="0"/>
          </a:fillRef>
          <a:effectRef idx="1">
            <a:schemeClr val="dk2">
              <a:tint val="40000"/>
              <a:hueOff val="0"/>
              <a:satOff val="0"/>
              <a:lumOff val="0"/>
              <a:alphaOff val="0"/>
            </a:schemeClr>
          </a:effectRef>
          <a:fontRef idx="minor">
            <a:schemeClr val="dk1">
              <a:hueOff val="0"/>
              <a:satOff val="0"/>
              <a:lumOff val="0"/>
              <a:alphaOff val="0"/>
            </a:schemeClr>
          </a:fontRef>
        </p:style>
        <p:txBody>
          <a:bodyPr/>
          <a:lstStyle/>
          <a:p>
            <a:endParaRPr lang="en-IL"/>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4013" y="5905364"/>
            <a:ext cx="1125493" cy="7620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5867400"/>
            <a:ext cx="2743200" cy="781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2"/>
          <p:cNvSpPr/>
          <p:nvPr/>
        </p:nvSpPr>
        <p:spPr>
          <a:xfrm>
            <a:off x="16737" y="3211267"/>
            <a:ext cx="2743200" cy="571500"/>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prstClr val="black"/>
                </a:solidFill>
              </a:rPr>
              <a:t>&lt; 35 %</a:t>
            </a:r>
          </a:p>
        </p:txBody>
      </p:sp>
      <p:sp>
        <p:nvSpPr>
          <p:cNvPr id="29" name="Rounded Rectangle 28"/>
          <p:cNvSpPr/>
          <p:nvPr/>
        </p:nvSpPr>
        <p:spPr>
          <a:xfrm>
            <a:off x="3064737" y="2796540"/>
            <a:ext cx="2743200" cy="57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rPr>
              <a:t>&gt; 50 %</a:t>
            </a:r>
          </a:p>
        </p:txBody>
      </p:sp>
      <p:sp>
        <p:nvSpPr>
          <p:cNvPr id="25" name="TextBox 24"/>
          <p:cNvSpPr txBox="1"/>
          <p:nvPr/>
        </p:nvSpPr>
        <p:spPr>
          <a:xfrm>
            <a:off x="6065520" y="2678668"/>
            <a:ext cx="3048000" cy="369332"/>
          </a:xfrm>
          <a:prstGeom prst="rect">
            <a:avLst/>
          </a:prstGeom>
          <a:noFill/>
        </p:spPr>
        <p:txBody>
          <a:bodyPr wrap="square" rtlCol="0">
            <a:spAutoFit/>
          </a:bodyPr>
          <a:lstStyle/>
          <a:p>
            <a:pPr algn="ctr"/>
            <a:r>
              <a:rPr lang="en-US" b="1" i="1" dirty="0">
                <a:solidFill>
                  <a:prstClr val="black"/>
                </a:solidFill>
              </a:rPr>
              <a:t>Potential market leader</a:t>
            </a:r>
          </a:p>
        </p:txBody>
      </p:sp>
      <p:sp>
        <p:nvSpPr>
          <p:cNvPr id="18" name="מלבן מעוגל 18"/>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solidFill>
                <a:prstClr val="black"/>
              </a:solidFill>
            </a:endParaRPr>
          </a:p>
        </p:txBody>
      </p:sp>
      <p:sp>
        <p:nvSpPr>
          <p:cNvPr id="3" name="Rectangle 2"/>
          <p:cNvSpPr/>
          <p:nvPr/>
        </p:nvSpPr>
        <p:spPr>
          <a:xfrm>
            <a:off x="281983" y="178085"/>
            <a:ext cx="6063455" cy="523220"/>
          </a:xfrm>
          <a:prstGeom prst="rect">
            <a:avLst/>
          </a:prstGeom>
        </p:spPr>
        <p:txBody>
          <a:bodyPr wrap="none">
            <a:spAutoFit/>
          </a:bodyPr>
          <a:lstStyle/>
          <a:p>
            <a:pPr>
              <a:defRPr/>
            </a:pPr>
            <a:r>
              <a:rPr lang="en-US" sz="2800" b="1" dirty="0" err="1">
                <a:solidFill>
                  <a:prstClr val="white"/>
                </a:solidFill>
                <a:latin typeface="Calibri" pitchFamily="34" charset="0"/>
                <a:cs typeface="Calibri" pitchFamily="34" charset="0"/>
              </a:rPr>
              <a:t>UniGrd</a:t>
            </a:r>
            <a:r>
              <a:rPr lang="en-US" sz="2800" b="1" dirty="0">
                <a:solidFill>
                  <a:prstClr val="white"/>
                </a:solidFill>
                <a:latin typeface="Calibri" pitchFamily="34" charset="0"/>
                <a:cs typeface="Calibri" pitchFamily="34" charset="0"/>
              </a:rPr>
              <a:t> (WIRION) – next generation EPS</a:t>
            </a:r>
            <a:endParaRPr lang="he-IL" sz="2800" b="1" dirty="0">
              <a:solidFill>
                <a:prstClr val="white"/>
              </a:solidFill>
              <a:latin typeface="Calibri" pitchFamily="34" charset="0"/>
              <a:cs typeface="Calibri" pitchFamily="34" charset="0"/>
            </a:endParaRPr>
          </a:p>
        </p:txBody>
      </p:sp>
      <p:pic>
        <p:nvPicPr>
          <p:cNvPr id="2" name="Picture 1">
            <a:extLst>
              <a:ext uri="{FF2B5EF4-FFF2-40B4-BE49-F238E27FC236}">
                <a16:creationId xmlns:a16="http://schemas.microsoft.com/office/drawing/2014/main" id="{0825366F-02FC-664C-3103-149639778F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1017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A091D-0983-B004-C72E-179E209A3C62}"/>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7DE93FE9-D924-37F2-04E8-7D8EC8EC3BFF}"/>
              </a:ext>
            </a:extLst>
          </p:cNvPr>
          <p:cNvSpPr/>
          <p:nvPr/>
        </p:nvSpPr>
        <p:spPr>
          <a:xfrm>
            <a:off x="76200" y="914400"/>
            <a:ext cx="8961120" cy="5791200"/>
          </a:xfrm>
          <a:prstGeom prst="roundRect">
            <a:avLst>
              <a:gd name="adj" fmla="val 2597"/>
            </a:avLst>
          </a:prstGeom>
          <a:noFill/>
          <a:ln w="6350">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prstClr val="black"/>
              </a:solidFill>
            </a:endParaRPr>
          </a:p>
        </p:txBody>
      </p:sp>
      <p:sp>
        <p:nvSpPr>
          <p:cNvPr id="18" name="מלבן מעוגל 18">
            <a:extLst>
              <a:ext uri="{FF2B5EF4-FFF2-40B4-BE49-F238E27FC236}">
                <a16:creationId xmlns:a16="http://schemas.microsoft.com/office/drawing/2014/main" id="{E9D85A69-D5CA-78BA-3756-D95565BE8BE0}"/>
              </a:ext>
            </a:extLst>
          </p:cNvPr>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solidFill>
                <a:prstClr val="black"/>
              </a:solidFill>
            </a:endParaRPr>
          </a:p>
        </p:txBody>
      </p:sp>
      <p:sp>
        <p:nvSpPr>
          <p:cNvPr id="3" name="Rectangle 2">
            <a:extLst>
              <a:ext uri="{FF2B5EF4-FFF2-40B4-BE49-F238E27FC236}">
                <a16:creationId xmlns:a16="http://schemas.microsoft.com/office/drawing/2014/main" id="{52B718EE-A335-814B-5F3A-EEADF7006C92}"/>
              </a:ext>
            </a:extLst>
          </p:cNvPr>
          <p:cNvSpPr/>
          <p:nvPr/>
        </p:nvSpPr>
        <p:spPr>
          <a:xfrm>
            <a:off x="281983" y="178085"/>
            <a:ext cx="2475421" cy="523220"/>
          </a:xfrm>
          <a:prstGeom prst="rect">
            <a:avLst/>
          </a:prstGeom>
        </p:spPr>
        <p:txBody>
          <a:bodyPr wrap="none">
            <a:spAutoFit/>
          </a:bodyPr>
          <a:lstStyle/>
          <a:p>
            <a:pPr>
              <a:defRPr/>
            </a:pPr>
            <a:r>
              <a:rPr lang="en-US" sz="2800" b="1" dirty="0">
                <a:solidFill>
                  <a:prstClr val="white"/>
                </a:solidFill>
                <a:latin typeface="Calibri" pitchFamily="34" charset="0"/>
                <a:cs typeface="Calibri" pitchFamily="34" charset="0"/>
              </a:rPr>
              <a:t>Compare filters</a:t>
            </a:r>
            <a:endParaRPr lang="he-IL" sz="2800" b="1" dirty="0">
              <a:solidFill>
                <a:prstClr val="white"/>
              </a:solidFill>
              <a:latin typeface="Calibri" pitchFamily="34" charset="0"/>
              <a:cs typeface="Calibri" pitchFamily="34" charset="0"/>
            </a:endParaRPr>
          </a:p>
        </p:txBody>
      </p:sp>
      <p:pic>
        <p:nvPicPr>
          <p:cNvPr id="2" name="Picture 1">
            <a:extLst>
              <a:ext uri="{FF2B5EF4-FFF2-40B4-BE49-F238E27FC236}">
                <a16:creationId xmlns:a16="http://schemas.microsoft.com/office/drawing/2014/main" id="{AE2E8BD8-346E-D7E4-C0B7-A36D39EE54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F10BB10-A830-6B91-76C6-8B14E6A2A88D}"/>
              </a:ext>
            </a:extLst>
          </p:cNvPr>
          <p:cNvPicPr>
            <a:picLocks noChangeAspect="1"/>
          </p:cNvPicPr>
          <p:nvPr/>
        </p:nvPicPr>
        <p:blipFill>
          <a:blip r:embed="rId4"/>
          <a:stretch>
            <a:fillRect/>
          </a:stretch>
        </p:blipFill>
        <p:spPr>
          <a:xfrm>
            <a:off x="670560" y="990600"/>
            <a:ext cx="7772400" cy="5429820"/>
          </a:xfrm>
          <a:prstGeom prst="rect">
            <a:avLst/>
          </a:prstGeom>
        </p:spPr>
      </p:pic>
    </p:spTree>
    <p:extLst>
      <p:ext uri="{BB962C8B-B14F-4D97-AF65-F5344CB8AC3E}">
        <p14:creationId xmlns:p14="http://schemas.microsoft.com/office/powerpoint/2010/main" val="762255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txBox="1">
            <a:spLocks noChangeArrowheads="1"/>
          </p:cNvSpPr>
          <p:nvPr/>
        </p:nvSpPr>
        <p:spPr bwMode="auto">
          <a:xfrm>
            <a:off x="408975" y="1790729"/>
            <a:ext cx="8424863" cy="5067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algn="r" rtl="1">
              <a:spcBef>
                <a:spcPct val="20000"/>
              </a:spcBef>
              <a:buChar char="•"/>
              <a:defRPr sz="3200">
                <a:solidFill>
                  <a:schemeClr val="tx1"/>
                </a:solidFill>
                <a:latin typeface="Arial" pitchFamily="34" charset="0"/>
                <a:cs typeface="Arial" pitchFamily="34" charset="0"/>
              </a:defRPr>
            </a:lvl1pPr>
            <a:lvl2pPr marL="742950" indent="-285750" algn="r" rtl="1">
              <a:spcBef>
                <a:spcPct val="20000"/>
              </a:spcBef>
              <a:buChar char="–"/>
              <a:defRPr sz="2800">
                <a:solidFill>
                  <a:schemeClr val="tx1"/>
                </a:solidFill>
                <a:latin typeface="Arial" pitchFamily="34" charset="0"/>
                <a:cs typeface="Arial" pitchFamily="34" charset="0"/>
              </a:defRPr>
            </a:lvl2pPr>
            <a:lvl3pPr marL="1143000" indent="-228600" algn="r" rtl="1">
              <a:spcBef>
                <a:spcPct val="20000"/>
              </a:spcBef>
              <a:buChar char="•"/>
              <a:defRPr sz="2400">
                <a:solidFill>
                  <a:schemeClr val="tx1"/>
                </a:solidFill>
                <a:latin typeface="Arial" pitchFamily="34" charset="0"/>
                <a:cs typeface="Arial" pitchFamily="34" charset="0"/>
              </a:defRPr>
            </a:lvl3pPr>
            <a:lvl4pPr marL="1600200" indent="-228600" algn="r" rtl="1">
              <a:spcBef>
                <a:spcPct val="20000"/>
              </a:spcBef>
              <a:buChar char="–"/>
              <a:defRPr sz="2000">
                <a:solidFill>
                  <a:schemeClr val="tx1"/>
                </a:solidFill>
                <a:latin typeface="Arial" pitchFamily="34" charset="0"/>
                <a:cs typeface="Arial" pitchFamily="34" charset="0"/>
              </a:defRPr>
            </a:lvl4pPr>
            <a:lvl5pPr marL="2057400" indent="-228600" algn="r" rtl="1">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l" defTabSz="457200" rtl="0" fontAlgn="auto">
              <a:spcBef>
                <a:spcPct val="0"/>
              </a:spcBef>
              <a:spcAft>
                <a:spcPts val="1200"/>
              </a:spcAft>
              <a:buClr>
                <a:srgbClr val="C00000"/>
              </a:buClr>
              <a:buFont typeface="Wingdings" pitchFamily="2" charset="2"/>
              <a:buChar char="§"/>
            </a:pPr>
            <a:r>
              <a:rPr lang="en-US" altLang="he-IL" sz="1800" dirty="0">
                <a:latin typeface="Calibri"/>
              </a:rPr>
              <a:t>Objective</a:t>
            </a:r>
            <a:r>
              <a:rPr lang="en-US" altLang="he-IL" sz="1800" b="0" dirty="0">
                <a:latin typeface="Calibri"/>
              </a:rPr>
              <a:t>: Comparing the safety and performance of WIRION™ in patients undergoing CAS to a performance goal based on an analysis of the results of previous US carotid stents with embolic protection studies.</a:t>
            </a:r>
          </a:p>
          <a:p>
            <a:pPr algn="l" defTabSz="457200" rtl="0" fontAlgn="auto">
              <a:spcBef>
                <a:spcPct val="0"/>
              </a:spcBef>
              <a:spcAft>
                <a:spcPts val="1200"/>
              </a:spcAft>
              <a:buClr>
                <a:srgbClr val="C00000"/>
              </a:buClr>
              <a:buFont typeface="Wingdings" pitchFamily="2" charset="2"/>
              <a:buChar char="§"/>
            </a:pPr>
            <a:r>
              <a:rPr lang="en-US" altLang="he-IL" sz="1800" dirty="0">
                <a:latin typeface="Calibri"/>
              </a:rPr>
              <a:t>Demography</a:t>
            </a:r>
            <a:r>
              <a:rPr lang="en-US" altLang="he-IL" sz="1800" b="0" dirty="0">
                <a:latin typeface="Calibri"/>
              </a:rPr>
              <a:t>: S</a:t>
            </a:r>
            <a:r>
              <a:rPr lang="en-US" sz="1800" b="0" dirty="0">
                <a:latin typeface="Calibri"/>
              </a:rPr>
              <a:t>imilar to that of the historical control population. Similar age and similar prevalence of co-morbidities including hypertension, diabetes mellitus and heart failure.  The majority of the patients were asymptomatic in both WISE study (88.3%) and historical control (73%).</a:t>
            </a:r>
            <a:endParaRPr lang="en-US" altLang="he-IL" sz="1800" b="0" dirty="0">
              <a:latin typeface="Calibri"/>
            </a:endParaRPr>
          </a:p>
          <a:p>
            <a:pPr algn="l" defTabSz="457200" rtl="0" fontAlgn="auto">
              <a:spcBef>
                <a:spcPct val="0"/>
              </a:spcBef>
              <a:spcAft>
                <a:spcPts val="1200"/>
              </a:spcAft>
              <a:buClr>
                <a:srgbClr val="C00000"/>
              </a:buClr>
              <a:buFont typeface="Wingdings" pitchFamily="2" charset="2"/>
              <a:buChar char="§"/>
            </a:pPr>
            <a:r>
              <a:rPr lang="en-US" altLang="he-IL" sz="1800" dirty="0">
                <a:latin typeface="Calibri"/>
              </a:rPr>
              <a:t>Primary endpoint</a:t>
            </a:r>
            <a:r>
              <a:rPr lang="en-US" altLang="he-IL" sz="1800" b="0" dirty="0">
                <a:latin typeface="Calibri"/>
              </a:rPr>
              <a:t>:  A composite of Major Adverse Cardiac and Cerebrovascular Events (MACCE) including Death, Stroke, and Myocardial Infarction (DSMI) occurring within 30±7 days post-procedure.</a:t>
            </a:r>
          </a:p>
          <a:p>
            <a:pPr algn="l" defTabSz="457200" rtl="0" fontAlgn="auto">
              <a:spcBef>
                <a:spcPct val="0"/>
              </a:spcBef>
              <a:spcAft>
                <a:spcPts val="1200"/>
              </a:spcAft>
              <a:buClr>
                <a:srgbClr val="C00000"/>
              </a:buClr>
              <a:buFont typeface="Wingdings" pitchFamily="2" charset="2"/>
              <a:buChar char="§"/>
            </a:pPr>
            <a:endParaRPr lang="en-US" altLang="he-IL" sz="1800" b="0" dirty="0">
              <a:latin typeface="Candara" pitchFamily="34" charset="0"/>
            </a:endParaRPr>
          </a:p>
          <a:p>
            <a:pPr algn="l" defTabSz="457200" rtl="0" fontAlgn="auto">
              <a:spcBef>
                <a:spcPct val="0"/>
              </a:spcBef>
              <a:spcAft>
                <a:spcPts val="1200"/>
              </a:spcAft>
              <a:buClr>
                <a:srgbClr val="C00000"/>
              </a:buClr>
              <a:buFont typeface="Wingdings" pitchFamily="2" charset="2"/>
              <a:buChar char="§"/>
            </a:pPr>
            <a:endParaRPr lang="en-US" altLang="he-IL" sz="2000" b="0" dirty="0">
              <a:latin typeface="Candara" pitchFamily="34" charset="0"/>
            </a:endParaRPr>
          </a:p>
        </p:txBody>
      </p:sp>
      <p:sp>
        <p:nvSpPr>
          <p:cNvPr id="5" name="Text Box 7"/>
          <p:cNvSpPr txBox="1">
            <a:spLocks noChangeArrowheads="1"/>
          </p:cNvSpPr>
          <p:nvPr/>
        </p:nvSpPr>
        <p:spPr bwMode="auto">
          <a:xfrm>
            <a:off x="683568" y="5349067"/>
            <a:ext cx="7776864" cy="651011"/>
          </a:xfrm>
          <a:prstGeom prst="rect">
            <a:avLst/>
          </a:prstGeom>
          <a:solidFill>
            <a:srgbClr val="B80718"/>
          </a:solidFill>
          <a:ln w="38100" algn="ctr">
            <a:noFill/>
            <a:miter lim="800000"/>
            <a:headEnd/>
            <a:tailEnd/>
          </a:ln>
        </p:spPr>
        <p:txBody>
          <a:bodyPr anchor="ctr"/>
          <a:lstStyle/>
          <a:p>
            <a:pPr lvl="1" indent="-457200" algn="ctr" defTabSz="457200" fontAlgn="auto">
              <a:spcBef>
                <a:spcPts val="600"/>
              </a:spcBef>
              <a:spcAft>
                <a:spcPts val="600"/>
              </a:spcAft>
              <a:defRPr/>
            </a:pPr>
            <a:r>
              <a:rPr lang="en-US" sz="1800" b="0" dirty="0">
                <a:solidFill>
                  <a:prstClr val="white"/>
                </a:solidFill>
                <a:latin typeface="Calibri"/>
                <a:cs typeface="+mn-cs"/>
              </a:rPr>
              <a:t>The WIRION system successfully met the primary endpoint. MACCE rate was </a:t>
            </a:r>
            <a:r>
              <a:rPr lang="en-US" sz="1800" b="1" i="1" dirty="0">
                <a:solidFill>
                  <a:prstClr val="white"/>
                </a:solidFill>
                <a:latin typeface="Calibri"/>
                <a:cs typeface="+mn-cs"/>
              </a:rPr>
              <a:t>3.3% compared to an historic control MACCE rate of 6.3%. 0% death. </a:t>
            </a:r>
            <a:endParaRPr lang="en-US" sz="1800" b="1" i="1" kern="0" dirty="0">
              <a:solidFill>
                <a:prstClr val="white"/>
              </a:solidFill>
              <a:latin typeface="Calibri"/>
              <a:cs typeface="+mn-cs"/>
            </a:endParaRPr>
          </a:p>
        </p:txBody>
      </p:sp>
      <p:sp>
        <p:nvSpPr>
          <p:cNvPr id="7" name="Title 1"/>
          <p:cNvSpPr txBox="1">
            <a:spLocks/>
          </p:cNvSpPr>
          <p:nvPr/>
        </p:nvSpPr>
        <p:spPr>
          <a:xfrm>
            <a:off x="1447800" y="647854"/>
            <a:ext cx="5668963" cy="917575"/>
          </a:xfrm>
          <a:prstGeom prst="rect">
            <a:avLst/>
          </a:prstGeom>
        </p:spPr>
        <p:txBody>
          <a:bodyPr/>
          <a:lstStyle/>
          <a:p>
            <a:pPr algn="ctr" defTabSz="457200" fontAlgn="auto">
              <a:spcAft>
                <a:spcPts val="0"/>
              </a:spcAft>
              <a:defRPr/>
            </a:pPr>
            <a:endParaRPr lang="en-US" sz="2800" b="0" dirty="0">
              <a:latin typeface="Calibri" pitchFamily="34" charset="0"/>
              <a:cs typeface="Calibri" pitchFamily="34" charset="0"/>
            </a:endParaRPr>
          </a:p>
        </p:txBody>
      </p:sp>
      <p:sp>
        <p:nvSpPr>
          <p:cNvPr id="6" name="מלבן מעוגל 18"/>
          <p:cNvSpPr/>
          <p:nvPr/>
        </p:nvSpPr>
        <p:spPr bwMode="auto">
          <a:xfrm>
            <a:off x="145107" y="70911"/>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solidFill>
                <a:prstClr val="black"/>
              </a:solidFill>
            </a:endParaRPr>
          </a:p>
        </p:txBody>
      </p:sp>
      <p:sp>
        <p:nvSpPr>
          <p:cNvPr id="8" name="Rectangle 7"/>
          <p:cNvSpPr/>
          <p:nvPr/>
        </p:nvSpPr>
        <p:spPr>
          <a:xfrm>
            <a:off x="539552" y="162580"/>
            <a:ext cx="6664004" cy="523220"/>
          </a:xfrm>
          <a:prstGeom prst="rect">
            <a:avLst/>
          </a:prstGeom>
        </p:spPr>
        <p:txBody>
          <a:bodyPr wrap="none">
            <a:spAutoFit/>
          </a:bodyPr>
          <a:lstStyle/>
          <a:p>
            <a:pPr>
              <a:defRPr/>
            </a:pPr>
            <a:r>
              <a:rPr lang="en-US" sz="2800" b="1" dirty="0">
                <a:solidFill>
                  <a:prstClr val="white"/>
                </a:solidFill>
                <a:latin typeface="Calibri" pitchFamily="34" charset="0"/>
                <a:cs typeface="Calibri" pitchFamily="34" charset="0"/>
              </a:rPr>
              <a:t>WISE Clinical Study – FDA carotid indication</a:t>
            </a:r>
            <a:endParaRPr lang="he-IL" sz="2800" b="1" dirty="0">
              <a:solidFill>
                <a:prstClr val="white"/>
              </a:solidFill>
              <a:latin typeface="Calibri" pitchFamily="34" charset="0"/>
              <a:cs typeface="Calibri" pitchFamily="34" charset="0"/>
            </a:endParaRPr>
          </a:p>
        </p:txBody>
      </p:sp>
      <p:pic>
        <p:nvPicPr>
          <p:cNvPr id="3" name="Picture 2">
            <a:extLst>
              <a:ext uri="{FF2B5EF4-FFF2-40B4-BE49-F238E27FC236}">
                <a16:creationId xmlns:a16="http://schemas.microsoft.com/office/drawing/2014/main" id="{8F3988F0-7006-4696-A572-A0E73FC08112}"/>
              </a:ext>
            </a:extLst>
          </p:cNvPr>
          <p:cNvPicPr>
            <a:picLocks noChangeAspect="1"/>
          </p:cNvPicPr>
          <p:nvPr/>
        </p:nvPicPr>
        <p:blipFill>
          <a:blip r:embed="rId3"/>
          <a:stretch>
            <a:fillRect/>
          </a:stretch>
        </p:blipFill>
        <p:spPr>
          <a:xfrm>
            <a:off x="267544" y="932454"/>
            <a:ext cx="1929332" cy="523219"/>
          </a:xfrm>
          <a:prstGeom prst="rect">
            <a:avLst/>
          </a:prstGeom>
        </p:spPr>
      </p:pic>
      <p:pic>
        <p:nvPicPr>
          <p:cNvPr id="2" name="Picture 1">
            <a:extLst>
              <a:ext uri="{FF2B5EF4-FFF2-40B4-BE49-F238E27FC236}">
                <a16:creationId xmlns:a16="http://schemas.microsoft.com/office/drawing/2014/main" id="{8F5B3B95-A464-AB8C-74A2-A0AD5E698D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32" t="14466" r="4243" b="24212"/>
          <a:stretch/>
        </p:blipFill>
        <p:spPr bwMode="auto">
          <a:xfrm>
            <a:off x="8045640" y="70911"/>
            <a:ext cx="1010166" cy="6910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882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B2C333-67CD-40E2-8F75-A70F5EF130F7}"/>
              </a:ext>
            </a:extLst>
          </p:cNvPr>
          <p:cNvSpPr/>
          <p:nvPr/>
        </p:nvSpPr>
        <p:spPr>
          <a:xfrm>
            <a:off x="380168" y="2164291"/>
            <a:ext cx="8610600" cy="3000821"/>
          </a:xfrm>
          <a:prstGeom prst="rect">
            <a:avLst/>
          </a:prstGeom>
        </p:spPr>
        <p:txBody>
          <a:bodyPr wrap="square">
            <a:spAutoFit/>
          </a:bodyPr>
          <a:lstStyle/>
          <a:p>
            <a:pPr marL="285750" indent="-285750">
              <a:buFont typeface="Wingdings" panose="05000000000000000000" pitchFamily="2" charset="2"/>
              <a:buChar char="§"/>
              <a:defRPr>
                <a:latin typeface="Open Sans Light"/>
                <a:ea typeface="Open Sans Light"/>
                <a:cs typeface="Open Sans Light"/>
                <a:sym typeface="Open Sans Light"/>
              </a:defRPr>
            </a:pPr>
            <a:r>
              <a:rPr lang="en-US" sz="1900" dirty="0">
                <a:latin typeface="Calibri"/>
                <a:cs typeface="Arial" pitchFamily="34" charset="0"/>
              </a:rPr>
              <a:t>Objective: </a:t>
            </a:r>
            <a:r>
              <a:rPr lang="en-US" sz="1900" dirty="0">
                <a:latin typeface="Calibri"/>
                <a:cs typeface="Arial" pitchFamily="34" charset="0"/>
                <a:sym typeface="Open Sans Semibold"/>
              </a:rPr>
              <a:t>Demonstrate the safety and performance of the WIRION™ in subjects   </a:t>
            </a:r>
            <a:r>
              <a:rPr lang="en-US" sz="1900" dirty="0">
                <a:latin typeface="Calibri"/>
                <a:ea typeface="Open Sans Light"/>
                <a:cs typeface="Arial" pitchFamily="34" charset="0"/>
                <a:sym typeface="Open Sans Semibold"/>
              </a:rPr>
              <a:t>undergoing</a:t>
            </a:r>
            <a:r>
              <a:rPr lang="en-US" sz="1900" dirty="0">
                <a:latin typeface="Calibri"/>
                <a:ea typeface="Open Sans Light"/>
                <a:cs typeface="Arial" pitchFamily="34" charset="0"/>
              </a:rPr>
              <a:t> Lower Extremity atherectomy for the treatment of PAD</a:t>
            </a:r>
          </a:p>
          <a:p>
            <a:pPr marL="342900" indent="-342900">
              <a:buFont typeface="Wingdings" panose="05000000000000000000" pitchFamily="2" charset="2"/>
              <a:buChar char="§"/>
              <a:defRPr>
                <a:latin typeface="Open Sans Light"/>
                <a:ea typeface="Open Sans Light"/>
                <a:cs typeface="Open Sans Light"/>
                <a:sym typeface="Open Sans Light"/>
              </a:defRPr>
            </a:pPr>
            <a:r>
              <a:rPr lang="en-US" sz="1900" dirty="0">
                <a:latin typeface="Calibri"/>
                <a:ea typeface="Open Sans Light"/>
                <a:cs typeface="Arial" pitchFamily="34" charset="0"/>
              </a:rPr>
              <a:t>Indication of USE: Atherectomy </a:t>
            </a:r>
            <a:r>
              <a:rPr lang="en-US" sz="1900" i="1" dirty="0">
                <a:latin typeface="Calibri"/>
                <a:ea typeface="Open Sans Light"/>
                <a:cs typeface="Arial" pitchFamily="34" charset="0"/>
              </a:rPr>
              <a:t>independent labeling (u</a:t>
            </a:r>
            <a:r>
              <a:rPr lang="en-US" sz="1900" dirty="0">
                <a:latin typeface="Calibri"/>
                <a:ea typeface="Open Sans Light"/>
                <a:cs typeface="Arial" pitchFamily="34" charset="0"/>
              </a:rPr>
              <a:t>nique) for all atherectomy devices (orbital, rotational, directional, laser)</a:t>
            </a:r>
          </a:p>
          <a:p>
            <a:pPr marL="342900" indent="-342900">
              <a:buFont typeface="Wingdings" panose="05000000000000000000" pitchFamily="2" charset="2"/>
              <a:buChar char="§"/>
              <a:defRPr>
                <a:latin typeface="Open Sans Light"/>
                <a:ea typeface="Open Sans Light"/>
                <a:cs typeface="Open Sans Light"/>
                <a:sym typeface="Open Sans Light"/>
              </a:defRPr>
            </a:pPr>
            <a:r>
              <a:rPr lang="en-US" sz="1900" dirty="0">
                <a:latin typeface="Calibri"/>
                <a:ea typeface="Open Sans Light"/>
                <a:cs typeface="Arial" pitchFamily="34" charset="0"/>
              </a:rPr>
              <a:t>Design- 103 patients, 30 days FU</a:t>
            </a:r>
          </a:p>
          <a:p>
            <a:pPr marL="342900" indent="-342900">
              <a:buFont typeface="Wingdings" panose="05000000000000000000" pitchFamily="2" charset="2"/>
              <a:buChar char="§"/>
              <a:defRPr>
                <a:latin typeface="Open Sans Light"/>
                <a:ea typeface="Open Sans Light"/>
                <a:cs typeface="Open Sans Light"/>
                <a:sym typeface="Open Sans Light"/>
              </a:defRPr>
            </a:pPr>
            <a:r>
              <a:rPr lang="en-US" sz="1900" dirty="0">
                <a:latin typeface="Calibri"/>
                <a:ea typeface="Open Sans Light"/>
                <a:cs typeface="Arial" pitchFamily="34" charset="0"/>
              </a:rPr>
              <a:t>Primary endpoint: </a:t>
            </a:r>
            <a:r>
              <a:rPr lang="en-US" sz="1900" dirty="0">
                <a:latin typeface="Calibri"/>
                <a:ea typeface="Open Sans Light"/>
                <a:cs typeface="Arial" pitchFamily="34" charset="0"/>
                <a:sym typeface="Open Sans Semibold"/>
              </a:rPr>
              <a:t>Absence of major adverse events (MAE) to 30 days post procedure</a:t>
            </a:r>
          </a:p>
          <a:p>
            <a:pPr marL="342900" indent="-342900">
              <a:buFont typeface="Wingdings" panose="05000000000000000000" pitchFamily="2" charset="2"/>
              <a:buChar char="§"/>
              <a:defRPr>
                <a:latin typeface="Open Sans Light"/>
                <a:ea typeface="Open Sans Light"/>
                <a:cs typeface="Open Sans Light"/>
                <a:sym typeface="Open Sans Light"/>
              </a:defRPr>
            </a:pPr>
            <a:r>
              <a:rPr lang="en-US" sz="1900" dirty="0">
                <a:latin typeface="Calibri"/>
                <a:ea typeface="Open Sans Light"/>
                <a:cs typeface="Arial" pitchFamily="34" charset="0"/>
              </a:rPr>
              <a:t>Performance goal study: </a:t>
            </a:r>
            <a:r>
              <a:rPr lang="en-US" sz="1900" dirty="0">
                <a:latin typeface="Calibri"/>
                <a:ea typeface="Open Sans Light"/>
                <a:cs typeface="Arial" pitchFamily="34" charset="0"/>
                <a:sym typeface="Open Sans Semibold"/>
              </a:rPr>
              <a:t>based on Covidien DEFINITIVE LE &amp; DEFINITIVE Ca++ trials</a:t>
            </a:r>
          </a:p>
          <a:p>
            <a:pPr marL="110539" indent="-110539">
              <a:buFontTx/>
              <a:defRPr>
                <a:latin typeface="Open Sans Light"/>
                <a:ea typeface="Open Sans Light"/>
                <a:cs typeface="Open Sans Light"/>
                <a:sym typeface="Open Sans Light"/>
              </a:defRPr>
            </a:pPr>
            <a:endParaRPr lang="he-IL" dirty="0">
              <a:latin typeface="Calibri"/>
              <a:ea typeface="Open Sans Light"/>
              <a:cs typeface="Arial" pitchFamily="34" charset="0"/>
            </a:endParaRPr>
          </a:p>
        </p:txBody>
      </p:sp>
      <p:pic>
        <p:nvPicPr>
          <p:cNvPr id="26" name="Picture 25">
            <a:extLst>
              <a:ext uri="{FF2B5EF4-FFF2-40B4-BE49-F238E27FC236}">
                <a16:creationId xmlns:a16="http://schemas.microsoft.com/office/drawing/2014/main" id="{321A7D0B-C110-4E4D-9786-1D6E7CBA2887}"/>
              </a:ext>
            </a:extLst>
          </p:cNvPr>
          <p:cNvPicPr>
            <a:picLocks noChangeAspect="1"/>
          </p:cNvPicPr>
          <p:nvPr/>
        </p:nvPicPr>
        <p:blipFill>
          <a:blip r:embed="rId3"/>
          <a:stretch>
            <a:fillRect/>
          </a:stretch>
        </p:blipFill>
        <p:spPr>
          <a:xfrm>
            <a:off x="6858000" y="1505243"/>
            <a:ext cx="1835568" cy="662007"/>
          </a:xfrm>
          <a:prstGeom prst="rect">
            <a:avLst/>
          </a:prstGeom>
        </p:spPr>
      </p:pic>
      <p:sp>
        <p:nvSpPr>
          <p:cNvPr id="27" name="Text Box 7">
            <a:extLst>
              <a:ext uri="{FF2B5EF4-FFF2-40B4-BE49-F238E27FC236}">
                <a16:creationId xmlns:a16="http://schemas.microsoft.com/office/drawing/2014/main" id="{99113DFA-194C-455B-A0A5-7C4855065A20}"/>
              </a:ext>
            </a:extLst>
          </p:cNvPr>
          <p:cNvSpPr txBox="1">
            <a:spLocks noChangeArrowheads="1"/>
          </p:cNvSpPr>
          <p:nvPr/>
        </p:nvSpPr>
        <p:spPr bwMode="auto">
          <a:xfrm>
            <a:off x="683568" y="5349067"/>
            <a:ext cx="7776864" cy="651011"/>
          </a:xfrm>
          <a:prstGeom prst="rect">
            <a:avLst/>
          </a:prstGeom>
          <a:solidFill>
            <a:srgbClr val="B80718"/>
          </a:solidFill>
          <a:ln w="38100" algn="ctr">
            <a:noFill/>
            <a:miter lim="800000"/>
            <a:headEnd/>
            <a:tailEnd/>
          </a:ln>
        </p:spPr>
        <p:txBody>
          <a:bodyPr anchor="ctr"/>
          <a:lstStyle/>
          <a:p>
            <a:pPr lvl="1" indent="-457200" algn="ctr" defTabSz="457200" fontAlgn="auto">
              <a:spcBef>
                <a:spcPts val="600"/>
              </a:spcBef>
              <a:spcAft>
                <a:spcPts val="600"/>
              </a:spcAft>
              <a:defRPr/>
            </a:pPr>
            <a:r>
              <a:rPr lang="en-US" sz="1800" b="0" dirty="0">
                <a:solidFill>
                  <a:prstClr val="white"/>
                </a:solidFill>
                <a:latin typeface="Calibri"/>
                <a:cs typeface="+mn-cs"/>
              </a:rPr>
              <a:t>The WIRION system successfully met the primary endpoint. MAE was </a:t>
            </a:r>
            <a:r>
              <a:rPr lang="en-US" sz="1800" b="1" i="1" dirty="0">
                <a:solidFill>
                  <a:prstClr val="white"/>
                </a:solidFill>
                <a:latin typeface="Calibri"/>
                <a:cs typeface="+mn-cs"/>
              </a:rPr>
              <a:t>1.9% compared to an historic control MAE rate of 10.6%. </a:t>
            </a:r>
            <a:endParaRPr lang="en-US" sz="1800" b="1" i="1" kern="0" dirty="0">
              <a:solidFill>
                <a:prstClr val="white"/>
              </a:solidFill>
              <a:latin typeface="Calibri"/>
              <a:cs typeface="+mn-cs"/>
            </a:endParaRPr>
          </a:p>
        </p:txBody>
      </p:sp>
      <p:sp>
        <p:nvSpPr>
          <p:cNvPr id="28" name="מלבן מעוגל 18">
            <a:extLst>
              <a:ext uri="{FF2B5EF4-FFF2-40B4-BE49-F238E27FC236}">
                <a16:creationId xmlns:a16="http://schemas.microsoft.com/office/drawing/2014/main" id="{8286A97C-B813-4F99-ACA8-64444D350134}"/>
              </a:ext>
            </a:extLst>
          </p:cNvPr>
          <p:cNvSpPr/>
          <p:nvPr/>
        </p:nvSpPr>
        <p:spPr bwMode="auto">
          <a:xfrm>
            <a:off x="132518"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r>
              <a:rPr lang="en-GB" sz="2800" b="1" dirty="0">
                <a:solidFill>
                  <a:prstClr val="white"/>
                </a:solidFill>
                <a:latin typeface="Calibri" pitchFamily="34" charset="0"/>
              </a:rPr>
              <a:t>WISE LE Clinical study- FDA LE Indication</a:t>
            </a:r>
            <a:endParaRPr lang="he-IL" sz="2800" b="1" dirty="0">
              <a:solidFill>
                <a:prstClr val="white"/>
              </a:solidFill>
              <a:latin typeface="Calibri" pitchFamily="34" charset="0"/>
            </a:endParaRPr>
          </a:p>
        </p:txBody>
      </p:sp>
      <p:pic>
        <p:nvPicPr>
          <p:cNvPr id="2" name="Picture 1">
            <a:extLst>
              <a:ext uri="{FF2B5EF4-FFF2-40B4-BE49-F238E27FC236}">
                <a16:creationId xmlns:a16="http://schemas.microsoft.com/office/drawing/2014/main" id="{5D5BBCC3-544F-1176-827C-0621642833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32" t="14466" r="4243" b="24212"/>
          <a:stretch/>
        </p:blipFill>
        <p:spPr bwMode="auto">
          <a:xfrm>
            <a:off x="7941988" y="0"/>
            <a:ext cx="1113817" cy="76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4160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txBox="1">
            <a:spLocks noGrp="1"/>
          </p:cNvSpPr>
          <p:nvPr/>
        </p:nvSpPr>
        <p:spPr bwMode="auto">
          <a:xfrm>
            <a:off x="6732588" y="188913"/>
            <a:ext cx="2133600" cy="476250"/>
          </a:xfrm>
          <a:prstGeom prst="rect">
            <a:avLst/>
          </a:prstGeom>
          <a:noFill/>
          <a:ln w="9525">
            <a:noFill/>
            <a:miter lim="800000"/>
            <a:headEnd/>
            <a:tailEnd/>
          </a:ln>
        </p:spPr>
        <p:txBody>
          <a:bodyPr/>
          <a:lstStyle/>
          <a:p>
            <a:pPr fontAlgn="base">
              <a:spcBef>
                <a:spcPct val="0"/>
              </a:spcBef>
              <a:spcAft>
                <a:spcPct val="0"/>
              </a:spcAft>
            </a:pPr>
            <a:fld id="{404AF2C9-B027-4DCC-B95C-DD2D10BF0C80}" type="slidenum">
              <a:rPr lang="he-IL" sz="1200">
                <a:solidFill>
                  <a:srgbClr val="000000"/>
                </a:solidFill>
              </a:rPr>
              <a:pPr fontAlgn="base">
                <a:spcBef>
                  <a:spcPct val="0"/>
                </a:spcBef>
                <a:spcAft>
                  <a:spcPct val="0"/>
                </a:spcAft>
              </a:pPr>
              <a:t>15</a:t>
            </a:fld>
            <a:endParaRPr lang="en-US" sz="1200">
              <a:solidFill>
                <a:srgbClr val="000000"/>
              </a:solidFill>
            </a:endParaRPr>
          </a:p>
        </p:txBody>
      </p:sp>
      <p:sp>
        <p:nvSpPr>
          <p:cNvPr id="11267" name="Text Box 10"/>
          <p:cNvSpPr txBox="1">
            <a:spLocks noChangeArrowheads="1"/>
          </p:cNvSpPr>
          <p:nvPr/>
        </p:nvSpPr>
        <p:spPr bwMode="auto">
          <a:xfrm>
            <a:off x="277812" y="188109"/>
            <a:ext cx="7518123" cy="954107"/>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sz="3200" b="1" dirty="0">
                <a:solidFill>
                  <a:srgbClr val="FFFFFF"/>
                </a:solidFill>
                <a:latin typeface="Candara" pitchFamily="34" charset="0"/>
              </a:rPr>
              <a:t>Histology analysis – LE data</a:t>
            </a:r>
          </a:p>
          <a:p>
            <a:pPr algn="l" rtl="0" fontAlgn="base">
              <a:spcBef>
                <a:spcPct val="0"/>
              </a:spcBef>
              <a:spcAft>
                <a:spcPct val="0"/>
              </a:spcAft>
            </a:pPr>
            <a:endParaRPr lang="en-US" sz="2400" b="1" dirty="0">
              <a:solidFill>
                <a:srgbClr val="000000"/>
              </a:solidFill>
              <a:latin typeface="Candara" pitchFamily="34" charset="0"/>
            </a:endParaRPr>
          </a:p>
        </p:txBody>
      </p:sp>
      <p:sp>
        <p:nvSpPr>
          <p:cNvPr id="11268" name="Rectangle 2"/>
          <p:cNvSpPr>
            <a:spLocks noChangeArrowheads="1"/>
          </p:cNvSpPr>
          <p:nvPr/>
        </p:nvSpPr>
        <p:spPr bwMode="auto">
          <a:xfrm>
            <a:off x="4479636" y="-184666"/>
            <a:ext cx="184730" cy="369332"/>
          </a:xfrm>
          <a:prstGeom prst="rect">
            <a:avLst/>
          </a:prstGeom>
          <a:noFill/>
          <a:ln w="9525">
            <a:noFill/>
            <a:miter lim="800000"/>
            <a:headEnd/>
            <a:tailEnd/>
          </a:ln>
        </p:spPr>
        <p:txBody>
          <a:bodyPr wrap="none" anchor="ctr">
            <a:spAutoFit/>
          </a:bodyPr>
          <a:lstStyle/>
          <a:p>
            <a:pPr algn="ctr" fontAlgn="base">
              <a:spcBef>
                <a:spcPct val="0"/>
              </a:spcBef>
              <a:spcAft>
                <a:spcPct val="0"/>
              </a:spcAft>
            </a:pPr>
            <a:endParaRPr lang="en-US">
              <a:solidFill>
                <a:srgbClr val="000000"/>
              </a:solidFill>
            </a:endParaRPr>
          </a:p>
        </p:txBody>
      </p:sp>
      <p:sp>
        <p:nvSpPr>
          <p:cNvPr id="11271" name="TextBox 13"/>
          <p:cNvSpPr txBox="1">
            <a:spLocks noChangeArrowheads="1"/>
          </p:cNvSpPr>
          <p:nvPr/>
        </p:nvSpPr>
        <p:spPr bwMode="auto">
          <a:xfrm>
            <a:off x="499773" y="2571751"/>
            <a:ext cx="184730" cy="461665"/>
          </a:xfrm>
          <a:prstGeom prst="rect">
            <a:avLst/>
          </a:prstGeom>
          <a:noFill/>
          <a:ln w="9525">
            <a:noFill/>
            <a:miter lim="800000"/>
            <a:headEnd/>
            <a:tailEnd/>
          </a:ln>
        </p:spPr>
        <p:txBody>
          <a:bodyPr wrap="none">
            <a:spAutoFit/>
          </a:bodyPr>
          <a:lstStyle/>
          <a:p>
            <a:pPr algn="ctr" rtl="0" fontAlgn="base">
              <a:spcBef>
                <a:spcPct val="50000"/>
              </a:spcBef>
              <a:spcAft>
                <a:spcPct val="0"/>
              </a:spcAft>
            </a:pPr>
            <a:endParaRPr lang="en-US" sz="2400" b="1">
              <a:solidFill>
                <a:srgbClr val="FF0000"/>
              </a:solidFill>
            </a:endParaRPr>
          </a:p>
        </p:txBody>
      </p:sp>
      <p:sp>
        <p:nvSpPr>
          <p:cNvPr id="4" name="Content Placeholder 3"/>
          <p:cNvSpPr>
            <a:spLocks noGrp="1"/>
          </p:cNvSpPr>
          <p:nvPr>
            <p:ph idx="4294967295"/>
          </p:nvPr>
        </p:nvSpPr>
        <p:spPr>
          <a:xfrm>
            <a:off x="0" y="1143000"/>
            <a:ext cx="8229600" cy="1960563"/>
          </a:xfrm>
        </p:spPr>
        <p:txBody>
          <a:bodyPr/>
          <a:lstStyle/>
          <a:p>
            <a:pPr algn="l" rtl="0">
              <a:spcBef>
                <a:spcPts val="1200"/>
              </a:spcBef>
            </a:pPr>
            <a:r>
              <a:rPr lang="en-GB" sz="2000" dirty="0">
                <a:latin typeface="Calibri" panose="020F0502020204030204" pitchFamily="34" charset="0"/>
              </a:rPr>
              <a:t>The purpose of the histology analysis was to evaluate the debris captured by the WIRION. </a:t>
            </a:r>
          </a:p>
          <a:p>
            <a:pPr algn="l" rtl="0">
              <a:spcBef>
                <a:spcPts val="1200"/>
              </a:spcBef>
            </a:pPr>
            <a:r>
              <a:rPr lang="en-US" sz="2000" dirty="0">
                <a:latin typeface="Calibri" panose="020F0502020204030204" pitchFamily="34" charset="0"/>
              </a:rPr>
              <a:t>The histopathologic analysis for the filters demonstrated that </a:t>
            </a:r>
            <a:r>
              <a:rPr lang="en-GB" sz="2000" dirty="0">
                <a:latin typeface="Calibri" panose="020F0502020204030204" pitchFamily="34" charset="0"/>
              </a:rPr>
              <a:t>WIRION</a:t>
            </a:r>
            <a:r>
              <a:rPr lang="en-US" sz="2000" dirty="0">
                <a:latin typeface="Calibri" panose="020F0502020204030204" pitchFamily="34" charset="0"/>
              </a:rPr>
              <a:t> </a:t>
            </a:r>
            <a:r>
              <a:rPr lang="en-US" sz="2000" b="1" dirty="0">
                <a:latin typeface="Calibri" panose="020F0502020204030204" pitchFamily="34" charset="0"/>
              </a:rPr>
              <a:t>successfully captured debris in 100% of filters analyzed</a:t>
            </a:r>
            <a:r>
              <a:rPr lang="en-US" sz="2000" dirty="0">
                <a:latin typeface="Calibri" panose="020F0502020204030204" pitchFamily="34" charset="0"/>
              </a:rPr>
              <a:t>. </a:t>
            </a:r>
            <a:r>
              <a:rPr lang="en-US" sz="2000" b="1" dirty="0">
                <a:latin typeface="Calibri" panose="020F0502020204030204" pitchFamily="34" charset="0"/>
              </a:rPr>
              <a:t>Large thrombi ranged &gt;1mm was found in 31% of the filters. </a:t>
            </a:r>
          </a:p>
          <a:p>
            <a:pPr marL="0" indent="0" algn="l" rtl="0">
              <a:buNone/>
            </a:pPr>
            <a:endParaRPr lang="he-IL" dirty="0"/>
          </a:p>
        </p:txBody>
      </p:sp>
      <p:pic>
        <p:nvPicPr>
          <p:cNvPr id="3" name="Picture 2">
            <a:extLst>
              <a:ext uri="{FF2B5EF4-FFF2-40B4-BE49-F238E27FC236}">
                <a16:creationId xmlns:a16="http://schemas.microsoft.com/office/drawing/2014/main" id="{C06A7323-F0DA-45A5-996B-BDC603DEB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3237" y="5925665"/>
            <a:ext cx="1981200" cy="743422"/>
          </a:xfrm>
          <a:prstGeom prst="rect">
            <a:avLst/>
          </a:prstGeom>
        </p:spPr>
      </p:pic>
      <p:grpSp>
        <p:nvGrpSpPr>
          <p:cNvPr id="9" name="Group 22">
            <a:extLst>
              <a:ext uri="{FF2B5EF4-FFF2-40B4-BE49-F238E27FC236}">
                <a16:creationId xmlns:a16="http://schemas.microsoft.com/office/drawing/2014/main" id="{6A5DCEE8-48FA-4EB7-9A2D-08B957F200C2}"/>
              </a:ext>
            </a:extLst>
          </p:cNvPr>
          <p:cNvGrpSpPr>
            <a:grpSpLocks/>
          </p:cNvGrpSpPr>
          <p:nvPr/>
        </p:nvGrpSpPr>
        <p:grpSpPr bwMode="auto">
          <a:xfrm>
            <a:off x="5136710" y="3496469"/>
            <a:ext cx="2700710" cy="2275102"/>
            <a:chOff x="5048871" y="1874838"/>
            <a:chExt cx="4646957" cy="3482335"/>
          </a:xfrm>
        </p:grpSpPr>
        <p:pic>
          <p:nvPicPr>
            <p:cNvPr id="10" name="Image 3" descr="01-007 3x2">
              <a:extLst>
                <a:ext uri="{FF2B5EF4-FFF2-40B4-BE49-F238E27FC236}">
                  <a16:creationId xmlns:a16="http://schemas.microsoft.com/office/drawing/2014/main" id="{C6B871EB-E39A-4DDE-8944-161AAEEB64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8871" y="1874838"/>
              <a:ext cx="4646957" cy="348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 de texte 10">
              <a:extLst>
                <a:ext uri="{FF2B5EF4-FFF2-40B4-BE49-F238E27FC236}">
                  <a16:creationId xmlns:a16="http://schemas.microsoft.com/office/drawing/2014/main" id="{97F448CC-BADA-475A-8887-6142DFF3E358}"/>
                </a:ext>
              </a:extLst>
            </p:cNvPr>
            <p:cNvSpPr txBox="1">
              <a:spLocks noChangeArrowheads="1"/>
            </p:cNvSpPr>
            <p:nvPr/>
          </p:nvSpPr>
          <p:spPr bwMode="auto">
            <a:xfrm>
              <a:off x="8017841" y="2089206"/>
              <a:ext cx="1610360" cy="10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he-IL" sz="825">
                <a:latin typeface="Arial" panose="020B0604020202020204" pitchFamily="34" charset="0"/>
                <a:cs typeface="Times New Roman" panose="02020603050405020304" pitchFamily="18" charset="0"/>
              </a:endParaRPr>
            </a:p>
            <a:p>
              <a:pPr algn="ctr">
                <a:spcBef>
                  <a:spcPct val="0"/>
                </a:spcBef>
                <a:buFontTx/>
                <a:buNone/>
              </a:pPr>
              <a:r>
                <a:rPr lang="en-US" altLang="he-IL" sz="750">
                  <a:solidFill>
                    <a:schemeClr val="bg1"/>
                  </a:solidFill>
                  <a:latin typeface="Arial" panose="020B0604020202020204" pitchFamily="34" charset="0"/>
                  <a:cs typeface="Times New Roman" panose="02020603050405020304" pitchFamily="18" charset="0"/>
                </a:rPr>
                <a:t>Segment for histology</a:t>
              </a:r>
              <a:endParaRPr lang="en-US" altLang="he-IL" sz="750">
                <a:solidFill>
                  <a:schemeClr val="bg1"/>
                </a:solidFill>
                <a:latin typeface="Arial" panose="020B0604020202020204" pitchFamily="34" charset="0"/>
              </a:endParaRPr>
            </a:p>
          </p:txBody>
        </p:sp>
        <p:sp>
          <p:nvSpPr>
            <p:cNvPr id="12" name="Zone de texte 14">
              <a:extLst>
                <a:ext uri="{FF2B5EF4-FFF2-40B4-BE49-F238E27FC236}">
                  <a16:creationId xmlns:a16="http://schemas.microsoft.com/office/drawing/2014/main" id="{057F114C-5513-4E44-B0F5-B31B6B2EA783}"/>
                </a:ext>
              </a:extLst>
            </p:cNvPr>
            <p:cNvSpPr txBox="1">
              <a:spLocks noChangeArrowheads="1"/>
            </p:cNvSpPr>
            <p:nvPr/>
          </p:nvSpPr>
          <p:spPr bwMode="auto">
            <a:xfrm>
              <a:off x="5172683" y="4060769"/>
              <a:ext cx="1322185" cy="12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he-IL" sz="675">
                <a:solidFill>
                  <a:srgbClr val="FFFFFF"/>
                </a:solidFill>
                <a:latin typeface="Arial" panose="020B0604020202020204" pitchFamily="34" charset="0"/>
                <a:cs typeface="Times New Roman" panose="02020603050405020304" pitchFamily="18" charset="0"/>
              </a:endParaRPr>
            </a:p>
            <a:p>
              <a:pPr algn="ctr">
                <a:spcBef>
                  <a:spcPct val="0"/>
                </a:spcBef>
                <a:buFontTx/>
                <a:buNone/>
              </a:pPr>
              <a:r>
                <a:rPr lang="en-US" altLang="he-IL" sz="750">
                  <a:solidFill>
                    <a:srgbClr val="FFFFFF"/>
                  </a:solidFill>
                  <a:latin typeface="Arial" panose="020B0604020202020204" pitchFamily="34" charset="0"/>
                  <a:cs typeface="Times New Roman" panose="02020603050405020304" pitchFamily="18" charset="0"/>
                </a:rPr>
                <a:t>Blood flow direction</a:t>
              </a:r>
              <a:endParaRPr lang="en-US" altLang="he-IL" sz="750">
                <a:latin typeface="Arial" panose="020B0604020202020204" pitchFamily="34" charset="0"/>
              </a:endParaRPr>
            </a:p>
          </p:txBody>
        </p:sp>
        <p:sp>
          <p:nvSpPr>
            <p:cNvPr id="13" name="Arrow: Up 12">
              <a:extLst>
                <a:ext uri="{FF2B5EF4-FFF2-40B4-BE49-F238E27FC236}">
                  <a16:creationId xmlns:a16="http://schemas.microsoft.com/office/drawing/2014/main" id="{8B321574-85BB-40F7-92B1-DD9F72FA5B5D}"/>
                </a:ext>
              </a:extLst>
            </p:cNvPr>
            <p:cNvSpPr/>
            <p:nvPr/>
          </p:nvSpPr>
          <p:spPr>
            <a:xfrm>
              <a:off x="5172862" y="4293705"/>
              <a:ext cx="191376" cy="908234"/>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sz="1500"/>
            </a:p>
          </p:txBody>
        </p:sp>
        <p:cxnSp>
          <p:nvCxnSpPr>
            <p:cNvPr id="14" name="Straight Connector 13">
              <a:extLst>
                <a:ext uri="{FF2B5EF4-FFF2-40B4-BE49-F238E27FC236}">
                  <a16:creationId xmlns:a16="http://schemas.microsoft.com/office/drawing/2014/main" id="{C6C4ED00-EE7F-4744-9361-444609E94960}"/>
                </a:ext>
              </a:extLst>
            </p:cNvPr>
            <p:cNvCxnSpPr/>
            <p:nvPr/>
          </p:nvCxnSpPr>
          <p:spPr>
            <a:xfrm flipH="1">
              <a:off x="5364238" y="3128294"/>
              <a:ext cx="3981182"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DF261B-A463-4862-B6B9-6BC95580D3C9}"/>
                </a:ext>
              </a:extLst>
            </p:cNvPr>
            <p:cNvCxnSpPr/>
            <p:nvPr/>
          </p:nvCxnSpPr>
          <p:spPr>
            <a:xfrm flipH="1">
              <a:off x="5364238" y="2090313"/>
              <a:ext cx="3981182" cy="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16" name="Group 23">
            <a:extLst>
              <a:ext uri="{FF2B5EF4-FFF2-40B4-BE49-F238E27FC236}">
                <a16:creationId xmlns:a16="http://schemas.microsoft.com/office/drawing/2014/main" id="{63DA4DBE-EDBF-46A9-ADEC-6B49D0533AA6}"/>
              </a:ext>
            </a:extLst>
          </p:cNvPr>
          <p:cNvGrpSpPr>
            <a:grpSpLocks/>
          </p:cNvGrpSpPr>
          <p:nvPr/>
        </p:nvGrpSpPr>
        <p:grpSpPr bwMode="auto">
          <a:xfrm>
            <a:off x="1143974" y="3496469"/>
            <a:ext cx="4326501" cy="3361531"/>
            <a:chOff x="1666227" y="1714636"/>
            <a:chExt cx="5437371" cy="4028686"/>
          </a:xfrm>
        </p:grpSpPr>
        <p:pic>
          <p:nvPicPr>
            <p:cNvPr id="17" name="Picture 4">
              <a:extLst>
                <a:ext uri="{FF2B5EF4-FFF2-40B4-BE49-F238E27FC236}">
                  <a16:creationId xmlns:a16="http://schemas.microsoft.com/office/drawing/2014/main" id="{B3E5A66E-0C60-49E2-9145-B820C6C1CD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6227" y="1714636"/>
              <a:ext cx="4876438" cy="365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a:extLst>
                <a:ext uri="{FF2B5EF4-FFF2-40B4-BE49-F238E27FC236}">
                  <a16:creationId xmlns:a16="http://schemas.microsoft.com/office/drawing/2014/main" id="{1A32F32F-6ADB-4E5B-BF23-C9CB0134B5CD}"/>
                </a:ext>
              </a:extLst>
            </p:cNvPr>
            <p:cNvCxnSpPr/>
            <p:nvPr/>
          </p:nvCxnSpPr>
          <p:spPr>
            <a:xfrm>
              <a:off x="2086929" y="3200475"/>
              <a:ext cx="884267" cy="6857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5">
              <a:extLst>
                <a:ext uri="{FF2B5EF4-FFF2-40B4-BE49-F238E27FC236}">
                  <a16:creationId xmlns:a16="http://schemas.microsoft.com/office/drawing/2014/main" id="{61B42689-FE21-4BBA-905E-73AE5F2185A7}"/>
                </a:ext>
              </a:extLst>
            </p:cNvPr>
            <p:cNvSpPr txBox="1">
              <a:spLocks noChangeArrowheads="1"/>
            </p:cNvSpPr>
            <p:nvPr/>
          </p:nvSpPr>
          <p:spPr bwMode="auto">
            <a:xfrm>
              <a:off x="1676399" y="2573212"/>
              <a:ext cx="1418846" cy="67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he-IL" sz="1350">
                  <a:latin typeface="Arial" panose="020B0604020202020204" pitchFamily="34" charset="0"/>
                </a:rPr>
                <a:t>Fibrous tissue</a:t>
              </a:r>
              <a:endParaRPr lang="he-IL" altLang="he-IL" sz="1350">
                <a:latin typeface="Arial" panose="020B0604020202020204" pitchFamily="34" charset="0"/>
              </a:endParaRPr>
            </a:p>
          </p:txBody>
        </p:sp>
        <p:cxnSp>
          <p:nvCxnSpPr>
            <p:cNvPr id="20" name="Straight Arrow Connector 19">
              <a:extLst>
                <a:ext uri="{FF2B5EF4-FFF2-40B4-BE49-F238E27FC236}">
                  <a16:creationId xmlns:a16="http://schemas.microsoft.com/office/drawing/2014/main" id="{E8DA24E7-8477-49C3-83A5-655A913370B4}"/>
                </a:ext>
              </a:extLst>
            </p:cNvPr>
            <p:cNvCxnSpPr>
              <a:cxnSpLocks/>
            </p:cNvCxnSpPr>
            <p:nvPr/>
          </p:nvCxnSpPr>
          <p:spPr>
            <a:xfrm flipH="1">
              <a:off x="5333475" y="2895688"/>
              <a:ext cx="463566" cy="3238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2CBC93F-E528-4096-ADA0-92052362258D}"/>
                </a:ext>
              </a:extLst>
            </p:cNvPr>
            <p:cNvSpPr txBox="1">
              <a:spLocks noChangeArrowheads="1"/>
            </p:cNvSpPr>
            <p:nvPr/>
          </p:nvSpPr>
          <p:spPr bwMode="auto">
            <a:xfrm>
              <a:off x="5500375" y="2277070"/>
              <a:ext cx="1603223" cy="95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he-IL" sz="1350">
                  <a:latin typeface="Arial" panose="020B0604020202020204" pitchFamily="34" charset="0"/>
                </a:rPr>
                <a:t>Fibrin aggregates</a:t>
              </a:r>
            </a:p>
            <a:p>
              <a:pPr>
                <a:spcBef>
                  <a:spcPct val="0"/>
                </a:spcBef>
                <a:buFontTx/>
                <a:buNone/>
              </a:pPr>
              <a:endParaRPr lang="he-IL" altLang="he-IL" sz="135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BDD690B8-7266-4FB4-BB28-D51B65F60ABA}"/>
                </a:ext>
              </a:extLst>
            </p:cNvPr>
            <p:cNvCxnSpPr>
              <a:cxnSpLocks/>
            </p:cNvCxnSpPr>
            <p:nvPr/>
          </p:nvCxnSpPr>
          <p:spPr>
            <a:xfrm flipV="1">
              <a:off x="2742588" y="4538684"/>
              <a:ext cx="419114" cy="2619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5">
              <a:extLst>
                <a:ext uri="{FF2B5EF4-FFF2-40B4-BE49-F238E27FC236}">
                  <a16:creationId xmlns:a16="http://schemas.microsoft.com/office/drawing/2014/main" id="{3585E475-B06D-477D-AB05-2A23B470E1CD}"/>
                </a:ext>
              </a:extLst>
            </p:cNvPr>
            <p:cNvSpPr txBox="1">
              <a:spLocks noChangeArrowheads="1"/>
            </p:cNvSpPr>
            <p:nvPr/>
          </p:nvSpPr>
          <p:spPr bwMode="auto">
            <a:xfrm>
              <a:off x="1819653" y="4789253"/>
              <a:ext cx="1418846" cy="95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he-IL" sz="1350">
                  <a:latin typeface="Arial" panose="020B0604020202020204" pitchFamily="34" charset="0"/>
                </a:rPr>
                <a:t>Filter nylon mesh</a:t>
              </a:r>
              <a:endParaRPr lang="he-IL" altLang="he-IL" sz="1350">
                <a:latin typeface="Arial" panose="020B0604020202020204" pitchFamily="34" charset="0"/>
              </a:endParaRPr>
            </a:p>
          </p:txBody>
        </p:sp>
      </p:grpSp>
      <p:sp>
        <p:nvSpPr>
          <p:cNvPr id="25" name="מלבן מעוגל 18">
            <a:extLst>
              <a:ext uri="{FF2B5EF4-FFF2-40B4-BE49-F238E27FC236}">
                <a16:creationId xmlns:a16="http://schemas.microsoft.com/office/drawing/2014/main" id="{F33DFCE7-FD69-49FA-A9C5-378E583B1E5E}"/>
              </a:ext>
            </a:extLst>
          </p:cNvPr>
          <p:cNvSpPr/>
          <p:nvPr/>
        </p:nvSpPr>
        <p:spPr bwMode="auto">
          <a:xfrm>
            <a:off x="145107" y="70911"/>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r>
              <a:rPr lang="en-GB" sz="2800" b="1" dirty="0">
                <a:solidFill>
                  <a:prstClr val="white"/>
                </a:solidFill>
                <a:latin typeface="Calibri" pitchFamily="34" charset="0"/>
              </a:rPr>
              <a:t>Histology analysis of the filters</a:t>
            </a:r>
            <a:endParaRPr lang="he-IL" sz="2800" b="1" dirty="0">
              <a:solidFill>
                <a:prstClr val="white"/>
              </a:solidFill>
              <a:latin typeface="Calibri" pitchFamily="34" charset="0"/>
            </a:endParaRPr>
          </a:p>
        </p:txBody>
      </p:sp>
      <p:pic>
        <p:nvPicPr>
          <p:cNvPr id="2" name="Picture 1">
            <a:extLst>
              <a:ext uri="{FF2B5EF4-FFF2-40B4-BE49-F238E27FC236}">
                <a16:creationId xmlns:a16="http://schemas.microsoft.com/office/drawing/2014/main" id="{C63F032C-3891-27EF-A2B7-848A6ED888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32" t="14466" r="4243" b="24212"/>
          <a:stretch/>
        </p:blipFill>
        <p:spPr bwMode="auto">
          <a:xfrm>
            <a:off x="7969144" y="18578"/>
            <a:ext cx="1086661" cy="7434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261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FB3DB-3BB4-05B9-CD05-A2E235436C61}"/>
            </a:ext>
          </a:extLst>
        </p:cNvPr>
        <p:cNvGrpSpPr/>
        <p:nvPr/>
      </p:nvGrpSpPr>
      <p:grpSpPr>
        <a:xfrm>
          <a:off x="0" y="0"/>
          <a:ext cx="0" cy="0"/>
          <a:chOff x="0" y="0"/>
          <a:chExt cx="0" cy="0"/>
        </a:xfrm>
      </p:grpSpPr>
      <p:sp>
        <p:nvSpPr>
          <p:cNvPr id="11266" name="Slide Number Placeholder 3">
            <a:extLst>
              <a:ext uri="{FF2B5EF4-FFF2-40B4-BE49-F238E27FC236}">
                <a16:creationId xmlns:a16="http://schemas.microsoft.com/office/drawing/2014/main" id="{EE43585D-67A2-11C8-A02D-3F439749C1CE}"/>
              </a:ext>
            </a:extLst>
          </p:cNvPr>
          <p:cNvSpPr txBox="1">
            <a:spLocks noGrp="1"/>
          </p:cNvSpPr>
          <p:nvPr/>
        </p:nvSpPr>
        <p:spPr bwMode="auto">
          <a:xfrm>
            <a:off x="6732588" y="188913"/>
            <a:ext cx="2133600" cy="476250"/>
          </a:xfrm>
          <a:prstGeom prst="rect">
            <a:avLst/>
          </a:prstGeom>
          <a:noFill/>
          <a:ln w="9525">
            <a:noFill/>
            <a:miter lim="800000"/>
            <a:headEnd/>
            <a:tailEnd/>
          </a:ln>
        </p:spPr>
        <p:txBody>
          <a:bodyPr/>
          <a:lstStyle/>
          <a:p>
            <a:pPr fontAlgn="base">
              <a:spcBef>
                <a:spcPct val="0"/>
              </a:spcBef>
              <a:spcAft>
                <a:spcPct val="0"/>
              </a:spcAft>
            </a:pPr>
            <a:fld id="{404AF2C9-B027-4DCC-B95C-DD2D10BF0C80}" type="slidenum">
              <a:rPr lang="he-IL" sz="1200">
                <a:solidFill>
                  <a:srgbClr val="000000"/>
                </a:solidFill>
              </a:rPr>
              <a:pPr fontAlgn="base">
                <a:spcBef>
                  <a:spcPct val="0"/>
                </a:spcBef>
                <a:spcAft>
                  <a:spcPct val="0"/>
                </a:spcAft>
              </a:pPr>
              <a:t>16</a:t>
            </a:fld>
            <a:endParaRPr lang="en-US" sz="1200">
              <a:solidFill>
                <a:srgbClr val="000000"/>
              </a:solidFill>
            </a:endParaRPr>
          </a:p>
        </p:txBody>
      </p:sp>
      <p:sp>
        <p:nvSpPr>
          <p:cNvPr id="11267" name="Text Box 10">
            <a:extLst>
              <a:ext uri="{FF2B5EF4-FFF2-40B4-BE49-F238E27FC236}">
                <a16:creationId xmlns:a16="http://schemas.microsoft.com/office/drawing/2014/main" id="{C4BEEEE2-2591-EFC2-2AB2-A1C08C7BEAFE}"/>
              </a:ext>
            </a:extLst>
          </p:cNvPr>
          <p:cNvSpPr txBox="1">
            <a:spLocks noChangeArrowheads="1"/>
          </p:cNvSpPr>
          <p:nvPr/>
        </p:nvSpPr>
        <p:spPr bwMode="auto">
          <a:xfrm>
            <a:off x="277812" y="188109"/>
            <a:ext cx="7518123" cy="954107"/>
          </a:xfrm>
          <a:prstGeom prst="rect">
            <a:avLst/>
          </a:prstGeom>
          <a:noFill/>
          <a:ln w="9525">
            <a:noFill/>
            <a:miter lim="800000"/>
            <a:headEnd/>
            <a:tailEnd/>
          </a:ln>
        </p:spPr>
        <p:txBody>
          <a:bodyPr wrap="square">
            <a:spAutoFit/>
          </a:bodyPr>
          <a:lstStyle/>
          <a:p>
            <a:pPr algn="l" rtl="0" fontAlgn="base">
              <a:spcBef>
                <a:spcPct val="0"/>
              </a:spcBef>
              <a:spcAft>
                <a:spcPct val="0"/>
              </a:spcAft>
            </a:pPr>
            <a:r>
              <a:rPr lang="en-US" sz="3200" b="1" dirty="0">
                <a:solidFill>
                  <a:srgbClr val="FFFFFF"/>
                </a:solidFill>
                <a:latin typeface="Candara" pitchFamily="34" charset="0"/>
              </a:rPr>
              <a:t>Histology analysis – LE data</a:t>
            </a:r>
          </a:p>
          <a:p>
            <a:pPr algn="l" rtl="0" fontAlgn="base">
              <a:spcBef>
                <a:spcPct val="0"/>
              </a:spcBef>
              <a:spcAft>
                <a:spcPct val="0"/>
              </a:spcAft>
            </a:pPr>
            <a:endParaRPr lang="en-US" sz="2400" b="1" dirty="0">
              <a:solidFill>
                <a:srgbClr val="000000"/>
              </a:solidFill>
              <a:latin typeface="Candara" pitchFamily="34" charset="0"/>
            </a:endParaRPr>
          </a:p>
        </p:txBody>
      </p:sp>
      <p:sp>
        <p:nvSpPr>
          <p:cNvPr id="11268" name="Rectangle 2">
            <a:extLst>
              <a:ext uri="{FF2B5EF4-FFF2-40B4-BE49-F238E27FC236}">
                <a16:creationId xmlns:a16="http://schemas.microsoft.com/office/drawing/2014/main" id="{C5193B1A-71B4-1545-0769-07218E21F5F7}"/>
              </a:ext>
            </a:extLst>
          </p:cNvPr>
          <p:cNvSpPr>
            <a:spLocks noChangeArrowheads="1"/>
          </p:cNvSpPr>
          <p:nvPr/>
        </p:nvSpPr>
        <p:spPr bwMode="auto">
          <a:xfrm>
            <a:off x="4479636" y="-184666"/>
            <a:ext cx="184730" cy="369332"/>
          </a:xfrm>
          <a:prstGeom prst="rect">
            <a:avLst/>
          </a:prstGeom>
          <a:noFill/>
          <a:ln w="9525">
            <a:noFill/>
            <a:miter lim="800000"/>
            <a:headEnd/>
            <a:tailEnd/>
          </a:ln>
        </p:spPr>
        <p:txBody>
          <a:bodyPr wrap="none" anchor="ctr">
            <a:spAutoFit/>
          </a:bodyPr>
          <a:lstStyle/>
          <a:p>
            <a:pPr algn="ctr" fontAlgn="base">
              <a:spcBef>
                <a:spcPct val="0"/>
              </a:spcBef>
              <a:spcAft>
                <a:spcPct val="0"/>
              </a:spcAft>
            </a:pPr>
            <a:endParaRPr lang="en-US">
              <a:solidFill>
                <a:srgbClr val="000000"/>
              </a:solidFill>
            </a:endParaRPr>
          </a:p>
        </p:txBody>
      </p:sp>
      <p:sp>
        <p:nvSpPr>
          <p:cNvPr id="11271" name="TextBox 13">
            <a:extLst>
              <a:ext uri="{FF2B5EF4-FFF2-40B4-BE49-F238E27FC236}">
                <a16:creationId xmlns:a16="http://schemas.microsoft.com/office/drawing/2014/main" id="{8788AC63-C4C4-F4A3-8BFE-AD8A8EDCEC10}"/>
              </a:ext>
            </a:extLst>
          </p:cNvPr>
          <p:cNvSpPr txBox="1">
            <a:spLocks noChangeArrowheads="1"/>
          </p:cNvSpPr>
          <p:nvPr/>
        </p:nvSpPr>
        <p:spPr bwMode="auto">
          <a:xfrm>
            <a:off x="499773" y="2571751"/>
            <a:ext cx="184730" cy="461665"/>
          </a:xfrm>
          <a:prstGeom prst="rect">
            <a:avLst/>
          </a:prstGeom>
          <a:noFill/>
          <a:ln w="9525">
            <a:noFill/>
            <a:miter lim="800000"/>
            <a:headEnd/>
            <a:tailEnd/>
          </a:ln>
        </p:spPr>
        <p:txBody>
          <a:bodyPr wrap="none">
            <a:spAutoFit/>
          </a:bodyPr>
          <a:lstStyle/>
          <a:p>
            <a:pPr algn="ctr" rtl="0" fontAlgn="base">
              <a:spcBef>
                <a:spcPct val="50000"/>
              </a:spcBef>
              <a:spcAft>
                <a:spcPct val="0"/>
              </a:spcAft>
            </a:pPr>
            <a:endParaRPr lang="en-US" sz="2400" b="1">
              <a:solidFill>
                <a:srgbClr val="FF0000"/>
              </a:solidFill>
            </a:endParaRPr>
          </a:p>
        </p:txBody>
      </p:sp>
      <p:sp>
        <p:nvSpPr>
          <p:cNvPr id="25" name="מלבן מעוגל 18">
            <a:extLst>
              <a:ext uri="{FF2B5EF4-FFF2-40B4-BE49-F238E27FC236}">
                <a16:creationId xmlns:a16="http://schemas.microsoft.com/office/drawing/2014/main" id="{09B99383-3384-0A05-CAC6-3E6D018CFD5A}"/>
              </a:ext>
            </a:extLst>
          </p:cNvPr>
          <p:cNvSpPr/>
          <p:nvPr/>
        </p:nvSpPr>
        <p:spPr bwMode="auto">
          <a:xfrm>
            <a:off x="145107" y="70911"/>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r>
              <a:rPr lang="en-GB" sz="2800" b="1" dirty="0">
                <a:solidFill>
                  <a:prstClr val="white"/>
                </a:solidFill>
                <a:latin typeface="Calibri" pitchFamily="34" charset="0"/>
              </a:rPr>
              <a:t>Summary</a:t>
            </a:r>
            <a:endParaRPr lang="he-IL" sz="2800" b="1" dirty="0">
              <a:solidFill>
                <a:prstClr val="white"/>
              </a:solidFill>
              <a:latin typeface="Calibri" pitchFamily="34" charset="0"/>
            </a:endParaRPr>
          </a:p>
        </p:txBody>
      </p:sp>
      <p:sp>
        <p:nvSpPr>
          <p:cNvPr id="2" name="Rectangle 6">
            <a:extLst>
              <a:ext uri="{FF2B5EF4-FFF2-40B4-BE49-F238E27FC236}">
                <a16:creationId xmlns:a16="http://schemas.microsoft.com/office/drawing/2014/main" id="{0A4EC8BB-FC70-E6CD-511C-D3CBAAD0B37E}"/>
              </a:ext>
            </a:extLst>
          </p:cNvPr>
          <p:cNvSpPr txBox="1">
            <a:spLocks noChangeArrowheads="1"/>
          </p:cNvSpPr>
          <p:nvPr/>
        </p:nvSpPr>
        <p:spPr bwMode="auto">
          <a:xfrm>
            <a:off x="228600" y="1676400"/>
            <a:ext cx="8807896"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algn="r" rtl="1">
              <a:spcBef>
                <a:spcPct val="20000"/>
              </a:spcBef>
              <a:buChar char="•"/>
              <a:defRPr sz="3200">
                <a:solidFill>
                  <a:schemeClr val="tx1"/>
                </a:solidFill>
                <a:latin typeface="Arial" pitchFamily="34" charset="0"/>
                <a:cs typeface="Arial" pitchFamily="34" charset="0"/>
              </a:defRPr>
            </a:lvl1pPr>
            <a:lvl2pPr marL="742950" indent="-285750" algn="r" rtl="1">
              <a:spcBef>
                <a:spcPct val="20000"/>
              </a:spcBef>
              <a:buChar char="–"/>
              <a:defRPr sz="2800">
                <a:solidFill>
                  <a:schemeClr val="tx1"/>
                </a:solidFill>
                <a:latin typeface="Arial" pitchFamily="34" charset="0"/>
                <a:cs typeface="Arial" pitchFamily="34" charset="0"/>
              </a:defRPr>
            </a:lvl2pPr>
            <a:lvl3pPr marL="1143000" indent="-228600" algn="r" rtl="1">
              <a:spcBef>
                <a:spcPct val="20000"/>
              </a:spcBef>
              <a:buChar char="•"/>
              <a:defRPr sz="2400">
                <a:solidFill>
                  <a:schemeClr val="tx1"/>
                </a:solidFill>
                <a:latin typeface="Arial" pitchFamily="34" charset="0"/>
                <a:cs typeface="Arial" pitchFamily="34" charset="0"/>
              </a:defRPr>
            </a:lvl3pPr>
            <a:lvl4pPr marL="1600200" indent="-228600" algn="r" rtl="1">
              <a:spcBef>
                <a:spcPct val="20000"/>
              </a:spcBef>
              <a:buChar char="–"/>
              <a:defRPr sz="2000">
                <a:solidFill>
                  <a:schemeClr val="tx1"/>
                </a:solidFill>
                <a:latin typeface="Arial" pitchFamily="34" charset="0"/>
                <a:cs typeface="Arial" pitchFamily="34" charset="0"/>
              </a:defRPr>
            </a:lvl4pPr>
            <a:lvl5pPr marL="2057400" indent="-228600" algn="r" rtl="1">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l" rtl="0">
              <a:spcBef>
                <a:spcPct val="0"/>
              </a:spcBef>
              <a:spcAft>
                <a:spcPts val="400"/>
              </a:spcAft>
              <a:buClr>
                <a:srgbClr val="C00000"/>
              </a:buClr>
              <a:buFont typeface="Wingdings" pitchFamily="2" charset="2"/>
              <a:buChar char="§"/>
            </a:pPr>
            <a:r>
              <a:rPr lang="en-US" altLang="he-IL" sz="2000" b="0" dirty="0">
                <a:latin typeface="Calibri" panose="020F0502020204030204" pitchFamily="34" charset="0"/>
              </a:rPr>
              <a:t>ProCatid has a unique embolic protection system (WIRION) that truly enables “wire of choice” in a variety of indications</a:t>
            </a:r>
          </a:p>
          <a:p>
            <a:pPr algn="l" rtl="0">
              <a:spcBef>
                <a:spcPct val="0"/>
              </a:spcBef>
              <a:spcAft>
                <a:spcPts val="400"/>
              </a:spcAft>
              <a:buClr>
                <a:srgbClr val="C00000"/>
              </a:buClr>
              <a:buFont typeface="Wingdings" pitchFamily="2" charset="2"/>
              <a:buChar char="§"/>
            </a:pPr>
            <a:r>
              <a:rPr lang="en-US" altLang="he-IL" sz="2000" b="0" dirty="0" err="1">
                <a:latin typeface="Calibri" panose="020F0502020204030204" pitchFamily="34" charset="0"/>
              </a:rPr>
              <a:t>UniGrd</a:t>
            </a:r>
            <a:r>
              <a:rPr lang="en-US" altLang="he-IL" sz="2000" b="0" dirty="0">
                <a:latin typeface="Calibri" panose="020F0502020204030204" pitchFamily="34" charset="0"/>
              </a:rPr>
              <a:t> (WIRION) has FDA Peripheral indication and FDA &amp; TGA clearances for the carotid indication and it is CE marked and AMAR approved for all vascular indications</a:t>
            </a:r>
          </a:p>
          <a:p>
            <a:pPr algn="l" rtl="0">
              <a:spcBef>
                <a:spcPct val="0"/>
              </a:spcBef>
              <a:spcAft>
                <a:spcPts val="400"/>
              </a:spcAft>
              <a:buClr>
                <a:srgbClr val="C00000"/>
              </a:buClr>
              <a:buFont typeface="Wingdings" pitchFamily="2" charset="2"/>
              <a:buChar char="§"/>
            </a:pPr>
            <a:r>
              <a:rPr lang="en-US" altLang="he-IL" sz="2000" b="0" dirty="0">
                <a:latin typeface="Calibri" panose="020F0502020204030204" pitchFamily="34" charset="0"/>
              </a:rPr>
              <a:t>While historically the market for EPD’s was largest in Carotid Stenting, the use of EPD’s in peripheral vessels has grown rapidly, and is currently the larger market segment with the highest growth rate</a:t>
            </a:r>
          </a:p>
          <a:p>
            <a:pPr algn="l" rtl="0">
              <a:spcBef>
                <a:spcPct val="0"/>
              </a:spcBef>
              <a:spcAft>
                <a:spcPts val="400"/>
              </a:spcAft>
              <a:buClr>
                <a:srgbClr val="C00000"/>
              </a:buClr>
              <a:buFont typeface="Wingdings" pitchFamily="2" charset="2"/>
              <a:buChar char="§"/>
            </a:pPr>
            <a:r>
              <a:rPr lang="en-US" altLang="he-IL" sz="2000" b="0" dirty="0" err="1">
                <a:latin typeface="Calibri" panose="020F0502020204030204" pitchFamily="34" charset="0"/>
              </a:rPr>
              <a:t>Procatid</a:t>
            </a:r>
            <a:r>
              <a:rPr lang="en-US" altLang="he-IL" sz="2000" b="0" dirty="0">
                <a:latin typeface="Calibri" panose="020F0502020204030204" pitchFamily="34" charset="0"/>
              </a:rPr>
              <a:t> has clinical experience in carotid stenting, lower limb peripheral atherectomy and </a:t>
            </a:r>
            <a:r>
              <a:rPr lang="en-US" altLang="he-IL" sz="2000" b="0" dirty="0">
                <a:solidFill>
                  <a:srgbClr val="000000"/>
                </a:solidFill>
                <a:latin typeface="Calibri" panose="020F0502020204030204" pitchFamily="34" charset="0"/>
              </a:rPr>
              <a:t>stenting, renal, SVG as well </a:t>
            </a:r>
            <a:r>
              <a:rPr lang="en-US" altLang="he-IL" sz="2000" b="0" dirty="0">
                <a:latin typeface="Calibri" panose="020F0502020204030204" pitchFamily="34" charset="0"/>
              </a:rPr>
              <a:t>as TAVI procedures</a:t>
            </a:r>
          </a:p>
          <a:p>
            <a:pPr marL="273050" lvl="1" indent="-273050" algn="l" rtl="0">
              <a:spcBef>
                <a:spcPct val="0"/>
              </a:spcBef>
              <a:spcAft>
                <a:spcPts val="400"/>
              </a:spcAft>
              <a:buClr>
                <a:srgbClr val="C00000"/>
              </a:buClr>
              <a:buFont typeface="Wingdings" pitchFamily="2" charset="2"/>
              <a:buChar char="§"/>
            </a:pPr>
            <a:r>
              <a:rPr lang="en-US" altLang="he-IL" sz="2000" dirty="0">
                <a:latin typeface="Calibri" panose="020F0502020204030204" pitchFamily="34" charset="0"/>
              </a:rPr>
              <a:t>Physician feedback has been very positive regarding the clinical data, the handling of the device and the simplicity of operation</a:t>
            </a:r>
          </a:p>
        </p:txBody>
      </p:sp>
      <p:pic>
        <p:nvPicPr>
          <p:cNvPr id="5" name="Picture 4">
            <a:extLst>
              <a:ext uri="{FF2B5EF4-FFF2-40B4-BE49-F238E27FC236}">
                <a16:creationId xmlns:a16="http://schemas.microsoft.com/office/drawing/2014/main" id="{414AA8CA-0AF5-2AB4-5718-C2792034BE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32" t="14466" r="4243" b="24212"/>
          <a:stretch/>
        </p:blipFill>
        <p:spPr bwMode="auto">
          <a:xfrm>
            <a:off x="8001000" y="40372"/>
            <a:ext cx="1054805" cy="7216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5069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179512" y="206375"/>
            <a:ext cx="8494713"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1">
                <a:solidFill>
                  <a:srgbClr val="FF0000"/>
                </a:solidFill>
                <a:latin typeface="Arial" charset="0"/>
                <a:cs typeface="Arial" charset="0"/>
              </a:defRPr>
            </a:lvl1pPr>
            <a:lvl2pPr marL="742950" indent="-285750" eaLnBrk="0" hangingPunct="0">
              <a:defRPr sz="2000" b="1">
                <a:solidFill>
                  <a:srgbClr val="FF0000"/>
                </a:solidFill>
                <a:latin typeface="Arial" charset="0"/>
                <a:cs typeface="Arial" charset="0"/>
              </a:defRPr>
            </a:lvl2pPr>
            <a:lvl3pPr marL="1143000" indent="-228600" eaLnBrk="0" hangingPunct="0">
              <a:defRPr sz="2000" b="1">
                <a:solidFill>
                  <a:srgbClr val="FF0000"/>
                </a:solidFill>
                <a:latin typeface="Arial" charset="0"/>
                <a:cs typeface="Arial" charset="0"/>
              </a:defRPr>
            </a:lvl3pPr>
            <a:lvl4pPr marL="1600200" indent="-228600" eaLnBrk="0" hangingPunct="0">
              <a:defRPr sz="2000" b="1">
                <a:solidFill>
                  <a:srgbClr val="FF0000"/>
                </a:solidFill>
                <a:latin typeface="Arial" charset="0"/>
                <a:cs typeface="Arial" charset="0"/>
              </a:defRPr>
            </a:lvl4pPr>
            <a:lvl5pPr marL="2057400" indent="-228600" eaLnBrk="0" hangingPunct="0">
              <a:defRPr sz="2000" b="1">
                <a:solidFill>
                  <a:srgbClr val="FF0000"/>
                </a:solidFill>
                <a:latin typeface="Arial" charset="0"/>
                <a:cs typeface="Arial" charset="0"/>
              </a:defRPr>
            </a:lvl5pPr>
            <a:lvl6pPr marL="2514600" indent="-228600" eaLnBrk="0" fontAlgn="base" hangingPunct="0">
              <a:spcBef>
                <a:spcPct val="0"/>
              </a:spcBef>
              <a:spcAft>
                <a:spcPct val="0"/>
              </a:spcAft>
              <a:defRPr sz="2000" b="1">
                <a:solidFill>
                  <a:srgbClr val="FF0000"/>
                </a:solidFill>
                <a:latin typeface="Arial" charset="0"/>
                <a:cs typeface="Arial" charset="0"/>
              </a:defRPr>
            </a:lvl6pPr>
            <a:lvl7pPr marL="2971800" indent="-228600" eaLnBrk="0" fontAlgn="base" hangingPunct="0">
              <a:spcBef>
                <a:spcPct val="0"/>
              </a:spcBef>
              <a:spcAft>
                <a:spcPct val="0"/>
              </a:spcAft>
              <a:defRPr sz="2000" b="1">
                <a:solidFill>
                  <a:srgbClr val="FF0000"/>
                </a:solidFill>
                <a:latin typeface="Arial" charset="0"/>
                <a:cs typeface="Arial" charset="0"/>
              </a:defRPr>
            </a:lvl7pPr>
            <a:lvl8pPr marL="3429000" indent="-228600" eaLnBrk="0" fontAlgn="base" hangingPunct="0">
              <a:spcBef>
                <a:spcPct val="0"/>
              </a:spcBef>
              <a:spcAft>
                <a:spcPct val="0"/>
              </a:spcAft>
              <a:defRPr sz="2000" b="1">
                <a:solidFill>
                  <a:srgbClr val="FF0000"/>
                </a:solidFill>
                <a:latin typeface="Arial" charset="0"/>
                <a:cs typeface="Arial" charset="0"/>
              </a:defRPr>
            </a:lvl8pPr>
            <a:lvl9pPr marL="3886200" indent="-228600" eaLnBrk="0" fontAlgn="base" hangingPunct="0">
              <a:spcBef>
                <a:spcPct val="0"/>
              </a:spcBef>
              <a:spcAft>
                <a:spcPct val="0"/>
              </a:spcAft>
              <a:defRPr sz="2000" b="1">
                <a:solidFill>
                  <a:srgbClr val="FF0000"/>
                </a:solidFill>
                <a:latin typeface="Arial" charset="0"/>
                <a:cs typeface="Arial" charset="0"/>
              </a:defRPr>
            </a:lvl9pPr>
          </a:lstStyle>
          <a:p>
            <a:pPr eaLnBrk="1" hangingPunct="1"/>
            <a:r>
              <a:rPr lang="en-US" sz="3800" dirty="0">
                <a:solidFill>
                  <a:srgbClr val="FFFFFF"/>
                </a:solidFill>
                <a:latin typeface="Candara" pitchFamily="34" charset="0"/>
              </a:rPr>
              <a:t>WIRION™ vs. Spider (COV)</a:t>
            </a:r>
            <a:endParaRPr lang="en-US" sz="3600" dirty="0">
              <a:solidFill>
                <a:srgbClr val="FFFFFF"/>
              </a:solidFill>
              <a:latin typeface="Candar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20216698"/>
              </p:ext>
            </p:extLst>
          </p:nvPr>
        </p:nvGraphicFramePr>
        <p:xfrm>
          <a:off x="684574" y="1338913"/>
          <a:ext cx="7560841" cy="3677920"/>
        </p:xfrm>
        <a:graphic>
          <a:graphicData uri="http://schemas.openxmlformats.org/drawingml/2006/table">
            <a:tbl>
              <a:tblPr firstRow="1" bandRow="1">
                <a:tableStyleId>{9DCAF9ED-07DC-4A11-8D7F-57B35C25682E}</a:tableStyleId>
              </a:tblPr>
              <a:tblGrid>
                <a:gridCol w="2192131">
                  <a:extLst>
                    <a:ext uri="{9D8B030D-6E8A-4147-A177-3AD203B41FA5}">
                      <a16:colId xmlns:a16="http://schemas.microsoft.com/office/drawing/2014/main" val="20000"/>
                    </a:ext>
                  </a:extLst>
                </a:gridCol>
                <a:gridCol w="2704414">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WIRION</a:t>
                      </a:r>
                    </a:p>
                  </a:txBody>
                  <a:tcPr/>
                </a:tc>
                <a:tc>
                  <a:txBody>
                    <a:bodyPr/>
                    <a:lstStyle/>
                    <a:p>
                      <a:r>
                        <a:rPr lang="en-US" dirty="0"/>
                        <a:t>Spider</a:t>
                      </a:r>
                    </a:p>
                  </a:txBody>
                  <a:tcPr/>
                </a:tc>
                <a:extLst>
                  <a:ext uri="{0D108BD9-81ED-4DB2-BD59-A6C34878D82A}">
                    <a16:rowId xmlns:a16="http://schemas.microsoft.com/office/drawing/2014/main" val="10000"/>
                  </a:ext>
                </a:extLst>
              </a:tr>
              <a:tr h="640080">
                <a:tc>
                  <a:txBody>
                    <a:bodyPr/>
                    <a:lstStyle/>
                    <a:p>
                      <a:r>
                        <a:rPr lang="en-US" dirty="0"/>
                        <a:t>Start</a:t>
                      </a:r>
                      <a:r>
                        <a:rPr lang="en-US" baseline="0" dirty="0"/>
                        <a:t> with Wire</a:t>
                      </a:r>
                      <a:r>
                        <a:rPr lang="en-US" dirty="0"/>
                        <a:t> of Choice</a:t>
                      </a:r>
                    </a:p>
                  </a:txBody>
                  <a:tcPr/>
                </a:tc>
                <a:tc>
                  <a:txBody>
                    <a:bodyPr/>
                    <a:lstStyle/>
                    <a:p>
                      <a:r>
                        <a:rPr lang="en-US" dirty="0"/>
                        <a:t>Yes</a:t>
                      </a:r>
                    </a:p>
                  </a:txBody>
                  <a:tcPr/>
                </a:tc>
                <a:tc>
                  <a:txBody>
                    <a:bodyPr/>
                    <a:lstStyle/>
                    <a:p>
                      <a:r>
                        <a:rPr lang="en-US" dirty="0"/>
                        <a:t>Yes</a:t>
                      </a:r>
                    </a:p>
                  </a:txBody>
                  <a:tcPr/>
                </a:tc>
                <a:extLst>
                  <a:ext uri="{0D108BD9-81ED-4DB2-BD59-A6C34878D82A}">
                    <a16:rowId xmlns:a16="http://schemas.microsoft.com/office/drawing/2014/main" val="10001"/>
                  </a:ext>
                </a:extLst>
              </a:tr>
              <a:tr h="640080">
                <a:tc>
                  <a:txBody>
                    <a:bodyPr/>
                    <a:lstStyle/>
                    <a:p>
                      <a:r>
                        <a:rPr lang="en-US" dirty="0"/>
                        <a:t>Exchange to Dedicated Wire</a:t>
                      </a:r>
                    </a:p>
                  </a:txBody>
                  <a:tcPr/>
                </a:tc>
                <a:tc>
                  <a:txBody>
                    <a:bodyPr/>
                    <a:lstStyle/>
                    <a:p>
                      <a:r>
                        <a:rPr lang="en-US" b="1" dirty="0"/>
                        <a:t>No</a:t>
                      </a:r>
                    </a:p>
                  </a:txBody>
                  <a:tcPr/>
                </a:tc>
                <a:tc>
                  <a:txBody>
                    <a:bodyPr/>
                    <a:lstStyle/>
                    <a:p>
                      <a:r>
                        <a:rPr lang="en-US" b="1" dirty="0"/>
                        <a:t>Yes</a:t>
                      </a:r>
                    </a:p>
                  </a:txBody>
                  <a:tcPr/>
                </a:tc>
                <a:extLst>
                  <a:ext uri="{0D108BD9-81ED-4DB2-BD59-A6C34878D82A}">
                    <a16:rowId xmlns:a16="http://schemas.microsoft.com/office/drawing/2014/main" val="10002"/>
                  </a:ext>
                </a:extLst>
              </a:tr>
              <a:tr h="914400">
                <a:tc>
                  <a:txBody>
                    <a:bodyPr/>
                    <a:lstStyle/>
                    <a:p>
                      <a:r>
                        <a:rPr lang="en-US" dirty="0"/>
                        <a:t>Filter</a:t>
                      </a:r>
                    </a:p>
                  </a:txBody>
                  <a:tcPr/>
                </a:tc>
                <a:tc>
                  <a:txBody>
                    <a:bodyPr/>
                    <a:lstStyle/>
                    <a:p>
                      <a:r>
                        <a:rPr lang="en-US" dirty="0"/>
                        <a:t>Nylon Membrane</a:t>
                      </a:r>
                      <a:r>
                        <a:rPr lang="en-US" baseline="0" dirty="0"/>
                        <a:t> (</a:t>
                      </a:r>
                      <a:r>
                        <a:rPr lang="en-US" b="1" dirty="0"/>
                        <a:t>120μ</a:t>
                      </a:r>
                      <a:r>
                        <a:rPr lang="en-US" dirty="0"/>
                        <a:t>)</a:t>
                      </a:r>
                    </a:p>
                  </a:txBody>
                  <a:tcPr/>
                </a:tc>
                <a:tc>
                  <a:txBody>
                    <a:bodyPr/>
                    <a:lstStyle/>
                    <a:p>
                      <a:r>
                        <a:rPr lang="en-US" dirty="0"/>
                        <a:t>Nitinol</a:t>
                      </a:r>
                      <a:r>
                        <a:rPr lang="en-US" baseline="0" dirty="0"/>
                        <a:t> Mesh (190μ nominal pore size</a:t>
                      </a:r>
                      <a:r>
                        <a:rPr lang="en-US" b="1" baseline="0" dirty="0"/>
                        <a:t>, up to 400μ proximal)</a:t>
                      </a:r>
                      <a:endParaRPr lang="en-US" b="1" dirty="0">
                        <a:solidFill>
                          <a:srgbClr val="000000"/>
                        </a:solidFill>
                      </a:endParaRPr>
                    </a:p>
                  </a:txBody>
                  <a:tcPr/>
                </a:tc>
                <a:extLst>
                  <a:ext uri="{0D108BD9-81ED-4DB2-BD59-A6C34878D82A}">
                    <a16:rowId xmlns:a16="http://schemas.microsoft.com/office/drawing/2014/main" val="10003"/>
                  </a:ext>
                </a:extLst>
              </a:tr>
              <a:tr h="370840">
                <a:tc>
                  <a:txBody>
                    <a:bodyPr/>
                    <a:lstStyle/>
                    <a:p>
                      <a:r>
                        <a:rPr lang="en-US" dirty="0"/>
                        <a:t>Filter Frame</a:t>
                      </a:r>
                    </a:p>
                  </a:txBody>
                  <a:tcPr/>
                </a:tc>
                <a:tc>
                  <a:txBody>
                    <a:bodyPr/>
                    <a:lstStyle/>
                    <a:p>
                      <a:r>
                        <a:rPr lang="en-US" b="1" dirty="0"/>
                        <a:t>Concentric Frame</a:t>
                      </a:r>
                    </a:p>
                  </a:txBody>
                  <a:tcPr/>
                </a:tc>
                <a:tc>
                  <a:txBody>
                    <a:bodyPr/>
                    <a:lstStyle/>
                    <a:p>
                      <a:r>
                        <a:rPr lang="en-US" b="1" dirty="0"/>
                        <a:t>Eccentric</a:t>
                      </a:r>
                      <a:r>
                        <a:rPr lang="en-US" b="1" baseline="0" dirty="0"/>
                        <a:t> Frame</a:t>
                      </a:r>
                      <a:endParaRPr lang="en-US" b="1" dirty="0"/>
                    </a:p>
                  </a:txBody>
                  <a:tcPr/>
                </a:tc>
                <a:extLst>
                  <a:ext uri="{0D108BD9-81ED-4DB2-BD59-A6C34878D82A}">
                    <a16:rowId xmlns:a16="http://schemas.microsoft.com/office/drawing/2014/main" val="10004"/>
                  </a:ext>
                </a:extLst>
              </a:tr>
              <a:tr h="370840">
                <a:tc>
                  <a:txBody>
                    <a:bodyPr/>
                    <a:lstStyle/>
                    <a:p>
                      <a:r>
                        <a:rPr lang="en-US" dirty="0"/>
                        <a:t>Delivery</a:t>
                      </a:r>
                      <a:r>
                        <a:rPr lang="en-US" baseline="0" dirty="0"/>
                        <a:t> Catheter</a:t>
                      </a:r>
                      <a:endParaRPr lang="en-US" dirty="0"/>
                    </a:p>
                  </a:txBody>
                  <a:tcPr/>
                </a:tc>
                <a:tc>
                  <a:txBody>
                    <a:bodyPr/>
                    <a:lstStyle/>
                    <a:p>
                      <a:r>
                        <a:rPr lang="en-US" dirty="0"/>
                        <a:t>3.2F</a:t>
                      </a:r>
                    </a:p>
                  </a:txBody>
                  <a:tcPr/>
                </a:tc>
                <a:tc>
                  <a:txBody>
                    <a:bodyPr/>
                    <a:lstStyle/>
                    <a:p>
                      <a:r>
                        <a:rPr lang="en-US" dirty="0"/>
                        <a:t>3.2F</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Landing Zone</a:t>
                      </a:r>
                    </a:p>
                  </a:txBody>
                  <a:tcPr/>
                </a:tc>
                <a:tc>
                  <a:txBody>
                    <a:bodyPr/>
                    <a:lstStyle/>
                    <a:p>
                      <a:r>
                        <a:rPr lang="en-US" dirty="0"/>
                        <a:t>3.5cm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4-5cm</a:t>
                      </a: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647563" y="5212790"/>
            <a:ext cx="7558609" cy="1384995"/>
          </a:xfrm>
          <a:prstGeom prst="rect">
            <a:avLst/>
          </a:prstGeom>
          <a:noFill/>
        </p:spPr>
        <p:txBody>
          <a:bodyPr wrap="square" rtlCol="0">
            <a:spAutoFit/>
          </a:bodyPr>
          <a:lstStyle/>
          <a:p>
            <a:r>
              <a:rPr lang="en-US" sz="1400" b="0" dirty="0">
                <a:solidFill>
                  <a:srgbClr val="000000"/>
                </a:solidFill>
              </a:rPr>
              <a:t>The Spider EPD by MDT (formerl</a:t>
            </a:r>
            <a:r>
              <a:rPr lang="en-US" sz="1400" dirty="0">
                <a:solidFill>
                  <a:srgbClr val="000000"/>
                </a:solidFill>
              </a:rPr>
              <a:t>y </a:t>
            </a:r>
            <a:r>
              <a:rPr lang="en-US" sz="1400" b="0" dirty="0">
                <a:solidFill>
                  <a:srgbClr val="000000"/>
                </a:solidFill>
              </a:rPr>
              <a:t>Covidien) is the only other EPD claiming “</a:t>
            </a:r>
            <a:r>
              <a:rPr lang="en-US" sz="1400" dirty="0">
                <a:solidFill>
                  <a:srgbClr val="000000"/>
                </a:solidFill>
              </a:rPr>
              <a:t>wire of choice</a:t>
            </a:r>
            <a:r>
              <a:rPr lang="en-US" sz="1400" b="0" dirty="0">
                <a:solidFill>
                  <a:srgbClr val="000000"/>
                </a:solidFill>
              </a:rPr>
              <a:t>”. However, the “wire of choice” </a:t>
            </a:r>
            <a:r>
              <a:rPr lang="en-US" sz="1400" b="0" u="sng" dirty="0">
                <a:solidFill>
                  <a:srgbClr val="000000"/>
                </a:solidFill>
              </a:rPr>
              <a:t>must be exchanged for the Spider dedicated wire </a:t>
            </a:r>
            <a:r>
              <a:rPr lang="en-US" sz="1400" u="sng" dirty="0">
                <a:solidFill>
                  <a:srgbClr val="000000"/>
                </a:solidFill>
              </a:rPr>
              <a:t>prior to filter deployment</a:t>
            </a:r>
            <a:r>
              <a:rPr lang="en-US" sz="1400" b="0" u="sng" dirty="0">
                <a:solidFill>
                  <a:srgbClr val="000000"/>
                </a:solidFill>
              </a:rPr>
              <a:t>, and the rest of the case is performed over that wire</a:t>
            </a:r>
            <a:r>
              <a:rPr lang="en-US" sz="1400" b="0" dirty="0">
                <a:solidFill>
                  <a:srgbClr val="000000"/>
                </a:solidFill>
              </a:rPr>
              <a:t>.</a:t>
            </a:r>
          </a:p>
          <a:p>
            <a:r>
              <a:rPr lang="en-US" sz="1400" b="0" dirty="0">
                <a:solidFill>
                  <a:srgbClr val="000000"/>
                </a:solidFill>
              </a:rPr>
              <a:t>Despite this, the Spider is the leading EPD. The WIRION improves upon this design by using the wire of choice for the entire case, eliminating an exchange step, allowing filter positioning anywhere on the wire, and potentially improving capture efficiency and retrieval.</a:t>
            </a:r>
          </a:p>
        </p:txBody>
      </p:sp>
      <p:sp>
        <p:nvSpPr>
          <p:cNvPr id="5" name="מלבן מעוגל 18"/>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solidFill>
                <a:prstClr val="black"/>
              </a:solidFill>
            </a:endParaRPr>
          </a:p>
        </p:txBody>
      </p:sp>
      <p:sp>
        <p:nvSpPr>
          <p:cNvPr id="4" name="Rectangle 3"/>
          <p:cNvSpPr/>
          <p:nvPr/>
        </p:nvSpPr>
        <p:spPr>
          <a:xfrm>
            <a:off x="539552" y="196334"/>
            <a:ext cx="5954387" cy="523220"/>
          </a:xfrm>
          <a:prstGeom prst="rect">
            <a:avLst/>
          </a:prstGeom>
        </p:spPr>
        <p:txBody>
          <a:bodyPr wrap="none">
            <a:spAutoFit/>
          </a:bodyPr>
          <a:lstStyle/>
          <a:p>
            <a:pPr>
              <a:defRPr/>
            </a:pPr>
            <a:r>
              <a:rPr lang="en-US" sz="2800" b="1" dirty="0">
                <a:solidFill>
                  <a:prstClr val="white"/>
                </a:solidFill>
                <a:latin typeface="Calibri" pitchFamily="34" charset="0"/>
                <a:cs typeface="Calibri" pitchFamily="34" charset="0"/>
              </a:rPr>
              <a:t>ProCatid Medical – competitor analysis</a:t>
            </a:r>
            <a:endParaRPr lang="he-IL" sz="2800" b="1" dirty="0">
              <a:solidFill>
                <a:prstClr val="white"/>
              </a:solidFill>
              <a:latin typeface="Calibri" pitchFamily="34" charset="0"/>
              <a:cs typeface="Calibri" pitchFamily="34" charset="0"/>
            </a:endParaRPr>
          </a:p>
        </p:txBody>
      </p:sp>
      <p:sp>
        <p:nvSpPr>
          <p:cNvPr id="6" name="Rectangle 5"/>
          <p:cNvSpPr/>
          <p:nvPr/>
        </p:nvSpPr>
        <p:spPr>
          <a:xfrm>
            <a:off x="1208678" y="815975"/>
            <a:ext cx="6436377" cy="369332"/>
          </a:xfrm>
          <a:prstGeom prst="rect">
            <a:avLst/>
          </a:prstGeom>
          <a:ln>
            <a:solidFill>
              <a:schemeClr val="accent2"/>
            </a:solidFill>
          </a:ln>
        </p:spPr>
        <p:txBody>
          <a:bodyPr wrap="none">
            <a:spAutoFit/>
          </a:bodyPr>
          <a:lstStyle/>
          <a:p>
            <a:pPr algn="ctr"/>
            <a:r>
              <a:rPr lang="en-US" dirty="0" err="1">
                <a:latin typeface="Candara" pitchFamily="34" charset="0"/>
              </a:rPr>
              <a:t>UniGrd</a:t>
            </a:r>
            <a:r>
              <a:rPr lang="en-US" dirty="0">
                <a:latin typeface="Candara" pitchFamily="34" charset="0"/>
              </a:rPr>
              <a:t> (WIRION™) vs. Spider, leading protection device by MDT </a:t>
            </a:r>
            <a:endParaRPr lang="en-US" sz="1600" dirty="0">
              <a:latin typeface="Candara" pitchFamily="34" charset="0"/>
            </a:endParaRPr>
          </a:p>
        </p:txBody>
      </p:sp>
      <p:pic>
        <p:nvPicPr>
          <p:cNvPr id="7" name="Picture 6">
            <a:extLst>
              <a:ext uri="{FF2B5EF4-FFF2-40B4-BE49-F238E27FC236}">
                <a16:creationId xmlns:a16="http://schemas.microsoft.com/office/drawing/2014/main" id="{F83DFF9F-0AAD-997B-F40C-4D66D44408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5842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494713"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1">
                <a:solidFill>
                  <a:srgbClr val="FF0000"/>
                </a:solidFill>
                <a:latin typeface="Arial" charset="0"/>
                <a:cs typeface="Arial" charset="0"/>
              </a:defRPr>
            </a:lvl1pPr>
            <a:lvl2pPr marL="742950" indent="-285750" eaLnBrk="0" hangingPunct="0">
              <a:defRPr sz="2000" b="1">
                <a:solidFill>
                  <a:srgbClr val="FF0000"/>
                </a:solidFill>
                <a:latin typeface="Arial" charset="0"/>
                <a:cs typeface="Arial" charset="0"/>
              </a:defRPr>
            </a:lvl2pPr>
            <a:lvl3pPr marL="1143000" indent="-228600" eaLnBrk="0" hangingPunct="0">
              <a:defRPr sz="2000" b="1">
                <a:solidFill>
                  <a:srgbClr val="FF0000"/>
                </a:solidFill>
                <a:latin typeface="Arial" charset="0"/>
                <a:cs typeface="Arial" charset="0"/>
              </a:defRPr>
            </a:lvl3pPr>
            <a:lvl4pPr marL="1600200" indent="-228600" eaLnBrk="0" hangingPunct="0">
              <a:defRPr sz="2000" b="1">
                <a:solidFill>
                  <a:srgbClr val="FF0000"/>
                </a:solidFill>
                <a:latin typeface="Arial" charset="0"/>
                <a:cs typeface="Arial" charset="0"/>
              </a:defRPr>
            </a:lvl4pPr>
            <a:lvl5pPr marL="2057400" indent="-228600" eaLnBrk="0" hangingPunct="0">
              <a:defRPr sz="2000" b="1">
                <a:solidFill>
                  <a:srgbClr val="FF0000"/>
                </a:solidFill>
                <a:latin typeface="Arial" charset="0"/>
                <a:cs typeface="Arial" charset="0"/>
              </a:defRPr>
            </a:lvl5pPr>
            <a:lvl6pPr marL="2514600" indent="-228600" eaLnBrk="0" fontAlgn="base" hangingPunct="0">
              <a:spcBef>
                <a:spcPct val="0"/>
              </a:spcBef>
              <a:spcAft>
                <a:spcPct val="0"/>
              </a:spcAft>
              <a:defRPr sz="2000" b="1">
                <a:solidFill>
                  <a:srgbClr val="FF0000"/>
                </a:solidFill>
                <a:latin typeface="Arial" charset="0"/>
                <a:cs typeface="Arial" charset="0"/>
              </a:defRPr>
            </a:lvl6pPr>
            <a:lvl7pPr marL="2971800" indent="-228600" eaLnBrk="0" fontAlgn="base" hangingPunct="0">
              <a:spcBef>
                <a:spcPct val="0"/>
              </a:spcBef>
              <a:spcAft>
                <a:spcPct val="0"/>
              </a:spcAft>
              <a:defRPr sz="2000" b="1">
                <a:solidFill>
                  <a:srgbClr val="FF0000"/>
                </a:solidFill>
                <a:latin typeface="Arial" charset="0"/>
                <a:cs typeface="Arial" charset="0"/>
              </a:defRPr>
            </a:lvl7pPr>
            <a:lvl8pPr marL="3429000" indent="-228600" eaLnBrk="0" fontAlgn="base" hangingPunct="0">
              <a:spcBef>
                <a:spcPct val="0"/>
              </a:spcBef>
              <a:spcAft>
                <a:spcPct val="0"/>
              </a:spcAft>
              <a:defRPr sz="2000" b="1">
                <a:solidFill>
                  <a:srgbClr val="FF0000"/>
                </a:solidFill>
                <a:latin typeface="Arial" charset="0"/>
                <a:cs typeface="Arial" charset="0"/>
              </a:defRPr>
            </a:lvl8pPr>
            <a:lvl9pPr marL="3886200" indent="-228600" eaLnBrk="0" fontAlgn="base" hangingPunct="0">
              <a:spcBef>
                <a:spcPct val="0"/>
              </a:spcBef>
              <a:spcAft>
                <a:spcPct val="0"/>
              </a:spcAft>
              <a:defRPr sz="2000" b="1">
                <a:solidFill>
                  <a:srgbClr val="FF0000"/>
                </a:solidFill>
                <a:latin typeface="Arial" charset="0"/>
                <a:cs typeface="Arial" charset="0"/>
              </a:defRPr>
            </a:lvl9pPr>
          </a:lstStyle>
          <a:p>
            <a:pPr eaLnBrk="1" hangingPunct="1"/>
            <a:r>
              <a:rPr lang="en-US" sz="3800" dirty="0" err="1">
                <a:solidFill>
                  <a:srgbClr val="FFFFFF"/>
                </a:solidFill>
                <a:latin typeface="Candara" pitchFamily="34" charset="0"/>
              </a:rPr>
              <a:t>Procatid</a:t>
            </a:r>
            <a:r>
              <a:rPr lang="en-US" sz="3800" dirty="0">
                <a:solidFill>
                  <a:srgbClr val="FFFFFF"/>
                </a:solidFill>
                <a:latin typeface="Candara" pitchFamily="34" charset="0"/>
              </a:rPr>
              <a:t> History Highlights</a:t>
            </a:r>
            <a:endParaRPr lang="en-US" sz="3600" dirty="0">
              <a:solidFill>
                <a:srgbClr val="FFFFFF"/>
              </a:solidFill>
              <a:latin typeface="Candara" pitchFamily="34" charset="0"/>
            </a:endParaRPr>
          </a:p>
        </p:txBody>
      </p:sp>
      <p:pic>
        <p:nvPicPr>
          <p:cNvPr id="2" name="Picture 1">
            <a:extLst>
              <a:ext uri="{FF2B5EF4-FFF2-40B4-BE49-F238E27FC236}">
                <a16:creationId xmlns:a16="http://schemas.microsoft.com/office/drawing/2014/main" id="{45161882-23C1-0389-6B76-FF3E1581F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32" t="14466" r="4243" b="24212"/>
          <a:stretch/>
        </p:blipFill>
        <p:spPr bwMode="auto">
          <a:xfrm>
            <a:off x="1219200" y="5990968"/>
            <a:ext cx="1002435" cy="685800"/>
          </a:xfrm>
          <a:prstGeom prst="rect">
            <a:avLst/>
          </a:prstGeom>
          <a:ln>
            <a:noFill/>
          </a:ln>
          <a:extLst>
            <a:ext uri="{53640926-AAD7-44D8-BBD7-CCE9431645EC}">
              <a14:shadowObscured xmlns:a14="http://schemas.microsoft.com/office/drawing/2010/main"/>
            </a:ext>
          </a:extLst>
        </p:spPr>
      </p:pic>
      <p:graphicFrame>
        <p:nvGraphicFramePr>
          <p:cNvPr id="3" name="Table 2">
            <a:extLst>
              <a:ext uri="{FF2B5EF4-FFF2-40B4-BE49-F238E27FC236}">
                <a16:creationId xmlns:a16="http://schemas.microsoft.com/office/drawing/2014/main" id="{2B7EF1A2-8D84-4B4C-4870-B5AD59BAA6AA}"/>
              </a:ext>
            </a:extLst>
          </p:cNvPr>
          <p:cNvGraphicFramePr>
            <a:graphicFrameLocks noGrp="1"/>
          </p:cNvGraphicFramePr>
          <p:nvPr>
            <p:extLst>
              <p:ext uri="{D42A27DB-BD31-4B8C-83A1-F6EECF244321}">
                <p14:modId xmlns:p14="http://schemas.microsoft.com/office/powerpoint/2010/main" val="882273128"/>
              </p:ext>
            </p:extLst>
          </p:nvPr>
        </p:nvGraphicFramePr>
        <p:xfrm>
          <a:off x="216243" y="1317621"/>
          <a:ext cx="8229600" cy="4668520"/>
        </p:xfrm>
        <a:graphic>
          <a:graphicData uri="http://schemas.openxmlformats.org/drawingml/2006/table">
            <a:tbl>
              <a:tblPr rtl="1" firstRow="1" bandRow="1">
                <a:tableStyleId>{5C22544A-7EE6-4342-B048-85BDC9FD1C3A}</a:tableStyleId>
              </a:tblPr>
              <a:tblGrid>
                <a:gridCol w="4838420">
                  <a:extLst>
                    <a:ext uri="{9D8B030D-6E8A-4147-A177-3AD203B41FA5}">
                      <a16:colId xmlns:a16="http://schemas.microsoft.com/office/drawing/2014/main" val="2499670560"/>
                    </a:ext>
                  </a:extLst>
                </a:gridCol>
                <a:gridCol w="2331308">
                  <a:extLst>
                    <a:ext uri="{9D8B030D-6E8A-4147-A177-3AD203B41FA5}">
                      <a16:colId xmlns:a16="http://schemas.microsoft.com/office/drawing/2014/main" val="3126069594"/>
                    </a:ext>
                  </a:extLst>
                </a:gridCol>
                <a:gridCol w="1059872">
                  <a:extLst>
                    <a:ext uri="{9D8B030D-6E8A-4147-A177-3AD203B41FA5}">
                      <a16:colId xmlns:a16="http://schemas.microsoft.com/office/drawing/2014/main" val="3091385548"/>
                    </a:ext>
                  </a:extLst>
                </a:gridCol>
              </a:tblGrid>
              <a:tr h="370840">
                <a:tc>
                  <a:txBody>
                    <a:bodyPr/>
                    <a:lstStyle/>
                    <a:p>
                      <a:pPr rtl="1"/>
                      <a:r>
                        <a:rPr lang="en-US" dirty="0"/>
                        <a:t>Details</a:t>
                      </a:r>
                      <a:endParaRPr lang="he-IL" dirty="0"/>
                    </a:p>
                  </a:txBody>
                  <a:tcPr/>
                </a:tc>
                <a:tc>
                  <a:txBody>
                    <a:bodyPr/>
                    <a:lstStyle/>
                    <a:p>
                      <a:pPr rtl="1"/>
                      <a:r>
                        <a:rPr lang="en-US" dirty="0"/>
                        <a:t>Highlight</a:t>
                      </a:r>
                      <a:endParaRPr lang="he-IL" dirty="0"/>
                    </a:p>
                  </a:txBody>
                  <a:tcPr/>
                </a:tc>
                <a:tc>
                  <a:txBody>
                    <a:bodyPr/>
                    <a:lstStyle/>
                    <a:p>
                      <a:pPr rtl="1"/>
                      <a:r>
                        <a:rPr lang="en-US" dirty="0"/>
                        <a:t>Year</a:t>
                      </a:r>
                      <a:endParaRPr lang="he-IL" dirty="0"/>
                    </a:p>
                  </a:txBody>
                  <a:tcPr/>
                </a:tc>
                <a:extLst>
                  <a:ext uri="{0D108BD9-81ED-4DB2-BD59-A6C34878D82A}">
                    <a16:rowId xmlns:a16="http://schemas.microsoft.com/office/drawing/2014/main" val="4107831756"/>
                  </a:ext>
                </a:extLst>
              </a:tr>
              <a:tr h="370840">
                <a:tc>
                  <a:txBody>
                    <a:bodyPr/>
                    <a:lstStyle/>
                    <a:p>
                      <a:pPr rtl="1"/>
                      <a:r>
                        <a:rPr lang="en-US" sz="1600" dirty="0"/>
                        <a:t>Three founders closed an investment of </a:t>
                      </a:r>
                      <a:r>
                        <a:rPr lang="en-US" sz="1600" dirty="0">
                          <a:latin typeface="Calibri" panose="020F0502020204030204" pitchFamily="34" charset="0"/>
                          <a:cs typeface="Calibri" panose="020F0502020204030204" pitchFamily="34" charset="0"/>
                        </a:rPr>
                        <a:t>≈ 6M$ with Medica (Ehud Geller) </a:t>
                      </a:r>
                      <a:endParaRPr lang="he-IL" sz="1600" dirty="0"/>
                    </a:p>
                  </a:txBody>
                  <a:tcPr/>
                </a:tc>
                <a:tc>
                  <a:txBody>
                    <a:bodyPr/>
                    <a:lstStyle/>
                    <a:p>
                      <a:pPr rtl="1"/>
                      <a:r>
                        <a:rPr lang="en-US" sz="1600" dirty="0"/>
                        <a:t>Gardia founded</a:t>
                      </a:r>
                      <a:endParaRPr lang="he-IL" sz="1600" dirty="0"/>
                    </a:p>
                  </a:txBody>
                  <a:tcPr/>
                </a:tc>
                <a:tc>
                  <a:txBody>
                    <a:bodyPr/>
                    <a:lstStyle/>
                    <a:p>
                      <a:pPr rtl="1"/>
                      <a:r>
                        <a:rPr lang="en-US" sz="1600" dirty="0"/>
                        <a:t>2007</a:t>
                      </a:r>
                      <a:endParaRPr lang="he-IL" sz="1600" dirty="0"/>
                    </a:p>
                  </a:txBody>
                  <a:tcPr/>
                </a:tc>
                <a:extLst>
                  <a:ext uri="{0D108BD9-81ED-4DB2-BD59-A6C34878D82A}">
                    <a16:rowId xmlns:a16="http://schemas.microsoft.com/office/drawing/2014/main" val="4017229215"/>
                  </a:ext>
                </a:extLst>
              </a:tr>
              <a:tr h="370840">
                <a:tc>
                  <a:txBody>
                    <a:bodyPr/>
                    <a:lstStyle/>
                    <a:p>
                      <a:pPr rtl="1"/>
                      <a:r>
                        <a:rPr lang="en-US" sz="1600" dirty="0"/>
                        <a:t>Caesarea. Rambam, Haifa</a:t>
                      </a:r>
                      <a:endParaRPr lang="he-IL" sz="1600" dirty="0"/>
                    </a:p>
                  </a:txBody>
                  <a:tcPr/>
                </a:tc>
                <a:tc>
                  <a:txBody>
                    <a:bodyPr/>
                    <a:lstStyle/>
                    <a:p>
                      <a:pPr rtl="1"/>
                      <a:r>
                        <a:rPr lang="en-US" sz="1600" dirty="0"/>
                        <a:t>Feasibility, and animal trial completed</a:t>
                      </a:r>
                      <a:endParaRPr lang="he-IL" sz="1600" dirty="0"/>
                    </a:p>
                  </a:txBody>
                  <a:tcPr/>
                </a:tc>
                <a:tc>
                  <a:txBody>
                    <a:bodyPr/>
                    <a:lstStyle/>
                    <a:p>
                      <a:pPr rtl="1"/>
                      <a:r>
                        <a:rPr lang="en-US" sz="1600" dirty="0"/>
                        <a:t>2008</a:t>
                      </a:r>
                      <a:endParaRPr lang="he-IL" sz="1600" dirty="0"/>
                    </a:p>
                  </a:txBody>
                  <a:tcPr/>
                </a:tc>
                <a:extLst>
                  <a:ext uri="{0D108BD9-81ED-4DB2-BD59-A6C34878D82A}">
                    <a16:rowId xmlns:a16="http://schemas.microsoft.com/office/drawing/2014/main" val="1212356164"/>
                  </a:ext>
                </a:extLst>
              </a:tr>
              <a:tr h="370840">
                <a:tc>
                  <a:txBody>
                    <a:bodyPr/>
                    <a:lstStyle/>
                    <a:p>
                      <a:pPr rtl="1"/>
                      <a:r>
                        <a:rPr lang="en-US" sz="1600" dirty="0"/>
                        <a:t>Leipzig Germany. Prof. Scheinert (20 pt.)</a:t>
                      </a:r>
                      <a:endParaRPr lang="he-IL" sz="1600" dirty="0"/>
                    </a:p>
                  </a:txBody>
                  <a:tcPr/>
                </a:tc>
                <a:tc>
                  <a:txBody>
                    <a:bodyPr/>
                    <a:lstStyle/>
                    <a:p>
                      <a:pPr rtl="1"/>
                      <a:r>
                        <a:rPr lang="en-US" sz="1600" dirty="0"/>
                        <a:t>FIH completed</a:t>
                      </a:r>
                      <a:endParaRPr lang="he-IL" sz="1600" dirty="0"/>
                    </a:p>
                  </a:txBody>
                  <a:tcPr/>
                </a:tc>
                <a:tc>
                  <a:txBody>
                    <a:bodyPr/>
                    <a:lstStyle/>
                    <a:p>
                      <a:pPr rtl="1"/>
                      <a:r>
                        <a:rPr lang="en-US" sz="1600" dirty="0"/>
                        <a:t>2009</a:t>
                      </a:r>
                      <a:endParaRPr lang="he-IL" sz="1600" dirty="0"/>
                    </a:p>
                  </a:txBody>
                  <a:tcPr/>
                </a:tc>
                <a:extLst>
                  <a:ext uri="{0D108BD9-81ED-4DB2-BD59-A6C34878D82A}">
                    <a16:rowId xmlns:a16="http://schemas.microsoft.com/office/drawing/2014/main" val="1320989600"/>
                  </a:ext>
                </a:extLst>
              </a:tr>
              <a:tr h="370840">
                <a:tc>
                  <a:txBody>
                    <a:bodyPr/>
                    <a:lstStyle/>
                    <a:p>
                      <a:pPr rtl="1"/>
                      <a:r>
                        <a:rPr lang="en-US" sz="1600" dirty="0" err="1"/>
                        <a:t>Creganna</a:t>
                      </a:r>
                      <a:r>
                        <a:rPr lang="en-US" sz="1600" dirty="0"/>
                        <a:t>, Ireland</a:t>
                      </a:r>
                      <a:endParaRPr lang="he-IL" sz="1600" dirty="0"/>
                    </a:p>
                  </a:txBody>
                  <a:tcPr/>
                </a:tc>
                <a:tc>
                  <a:txBody>
                    <a:bodyPr/>
                    <a:lstStyle/>
                    <a:p>
                      <a:pPr rtl="1"/>
                      <a:r>
                        <a:rPr lang="en-US" sz="1600" dirty="0"/>
                        <a:t>Manufacturing upscale</a:t>
                      </a:r>
                      <a:endParaRPr lang="he-IL" sz="1600" dirty="0"/>
                    </a:p>
                  </a:txBody>
                  <a:tcPr/>
                </a:tc>
                <a:tc>
                  <a:txBody>
                    <a:bodyPr/>
                    <a:lstStyle/>
                    <a:p>
                      <a:pPr rtl="1"/>
                      <a:r>
                        <a:rPr lang="en-US" sz="1600" dirty="0"/>
                        <a:t>2009</a:t>
                      </a:r>
                      <a:endParaRPr lang="he-IL" sz="1600" dirty="0"/>
                    </a:p>
                  </a:txBody>
                  <a:tcPr/>
                </a:tc>
                <a:extLst>
                  <a:ext uri="{0D108BD9-81ED-4DB2-BD59-A6C34878D82A}">
                    <a16:rowId xmlns:a16="http://schemas.microsoft.com/office/drawing/2014/main" val="1649783414"/>
                  </a:ext>
                </a:extLst>
              </a:tr>
              <a:tr h="370840">
                <a:tc>
                  <a:txBody>
                    <a:bodyPr/>
                    <a:lstStyle/>
                    <a:p>
                      <a:pPr rtl="1"/>
                      <a:r>
                        <a:rPr lang="en-US" sz="1600" dirty="0"/>
                        <a:t>50 more patients in Europe</a:t>
                      </a:r>
                      <a:endParaRPr lang="he-IL" sz="1600" dirty="0"/>
                    </a:p>
                  </a:txBody>
                  <a:tcPr/>
                </a:tc>
                <a:tc>
                  <a:txBody>
                    <a:bodyPr/>
                    <a:lstStyle/>
                    <a:p>
                      <a:pPr rtl="1"/>
                      <a:r>
                        <a:rPr lang="en-US" sz="1600" dirty="0"/>
                        <a:t>CE for Carotid </a:t>
                      </a:r>
                      <a:endParaRPr lang="he-IL" sz="1600" dirty="0"/>
                    </a:p>
                  </a:txBody>
                  <a:tcPr/>
                </a:tc>
                <a:tc>
                  <a:txBody>
                    <a:bodyPr/>
                    <a:lstStyle/>
                    <a:p>
                      <a:pPr rtl="1"/>
                      <a:r>
                        <a:rPr lang="en-US" sz="1600" dirty="0"/>
                        <a:t>2010</a:t>
                      </a:r>
                      <a:endParaRPr lang="he-IL" sz="1600" dirty="0"/>
                    </a:p>
                  </a:txBody>
                  <a:tcPr/>
                </a:tc>
                <a:extLst>
                  <a:ext uri="{0D108BD9-81ED-4DB2-BD59-A6C34878D82A}">
                    <a16:rowId xmlns:a16="http://schemas.microsoft.com/office/drawing/2014/main" val="2171529852"/>
                  </a:ext>
                </a:extLst>
              </a:tr>
              <a:tr h="370840">
                <a:tc>
                  <a:txBody>
                    <a:bodyPr/>
                    <a:lstStyle/>
                    <a:p>
                      <a:pPr rtl="1"/>
                      <a:endParaRPr lang="he-IL" sz="1600" dirty="0"/>
                    </a:p>
                  </a:txBody>
                  <a:tcPr/>
                </a:tc>
                <a:tc>
                  <a:txBody>
                    <a:bodyPr/>
                    <a:lstStyle/>
                    <a:p>
                      <a:pPr rtl="1"/>
                      <a:r>
                        <a:rPr lang="en-US" sz="1600" dirty="0"/>
                        <a:t>FDA study in US</a:t>
                      </a:r>
                      <a:endParaRPr lang="he-IL" sz="1600" dirty="0"/>
                    </a:p>
                  </a:txBody>
                  <a:tcPr/>
                </a:tc>
                <a:tc>
                  <a:txBody>
                    <a:bodyPr/>
                    <a:lstStyle/>
                    <a:p>
                      <a:pPr rtl="1"/>
                      <a:r>
                        <a:rPr lang="en-US" sz="1600" dirty="0"/>
                        <a:t>2012-14</a:t>
                      </a:r>
                      <a:endParaRPr lang="he-IL" sz="1600" dirty="0"/>
                    </a:p>
                  </a:txBody>
                  <a:tcPr/>
                </a:tc>
                <a:extLst>
                  <a:ext uri="{0D108BD9-81ED-4DB2-BD59-A6C34878D82A}">
                    <a16:rowId xmlns:a16="http://schemas.microsoft.com/office/drawing/2014/main" val="4074864077"/>
                  </a:ext>
                </a:extLst>
              </a:tr>
              <a:tr h="370840">
                <a:tc>
                  <a:txBody>
                    <a:bodyPr/>
                    <a:lstStyle/>
                    <a:p>
                      <a:pPr rtl="1"/>
                      <a:endParaRPr lang="he-IL" sz="1600" dirty="0"/>
                    </a:p>
                  </a:txBody>
                  <a:tcPr/>
                </a:tc>
                <a:tc>
                  <a:txBody>
                    <a:bodyPr/>
                    <a:lstStyle/>
                    <a:p>
                      <a:pPr rtl="1"/>
                      <a:r>
                        <a:rPr lang="en-US" sz="1600" dirty="0"/>
                        <a:t>Gardia sold to Allium</a:t>
                      </a:r>
                      <a:endParaRPr lang="he-IL" sz="1600" dirty="0"/>
                    </a:p>
                  </a:txBody>
                  <a:tcPr/>
                </a:tc>
                <a:tc>
                  <a:txBody>
                    <a:bodyPr/>
                    <a:lstStyle/>
                    <a:p>
                      <a:pPr rtl="1"/>
                      <a:r>
                        <a:rPr lang="he-IL" sz="1600" dirty="0"/>
                        <a:t>2012-3</a:t>
                      </a:r>
                    </a:p>
                  </a:txBody>
                  <a:tcPr/>
                </a:tc>
                <a:extLst>
                  <a:ext uri="{0D108BD9-81ED-4DB2-BD59-A6C34878D82A}">
                    <a16:rowId xmlns:a16="http://schemas.microsoft.com/office/drawing/2014/main" val="4069814112"/>
                  </a:ext>
                </a:extLst>
              </a:tr>
              <a:tr h="0">
                <a:tc>
                  <a:txBody>
                    <a:bodyPr/>
                    <a:lstStyle/>
                    <a:p>
                      <a:pPr rtl="1"/>
                      <a:endParaRPr lang="he-IL" sz="1600" dirty="0"/>
                    </a:p>
                  </a:txBody>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600" dirty="0"/>
                        <a:t>FDA approval</a:t>
                      </a:r>
                      <a:endParaRPr lang="he-IL" sz="1600" dirty="0"/>
                    </a:p>
                  </a:txBody>
                  <a:tcPr/>
                </a:tc>
                <a:tc>
                  <a:txBody>
                    <a:bodyPr/>
                    <a:lstStyle/>
                    <a:p>
                      <a:pPr rtl="1"/>
                      <a:r>
                        <a:rPr lang="en-US" sz="1600" dirty="0"/>
                        <a:t>2015</a:t>
                      </a:r>
                      <a:endParaRPr lang="he-IL" sz="1600" dirty="0"/>
                    </a:p>
                  </a:txBody>
                  <a:tcPr/>
                </a:tc>
                <a:extLst>
                  <a:ext uri="{0D108BD9-81ED-4DB2-BD59-A6C34878D82A}">
                    <a16:rowId xmlns:a16="http://schemas.microsoft.com/office/drawing/2014/main" val="1775164036"/>
                  </a:ext>
                </a:extLst>
              </a:tr>
              <a:tr h="370840">
                <a:tc>
                  <a:txBody>
                    <a:bodyPr/>
                    <a:lstStyle/>
                    <a:p>
                      <a:pPr rtl="1"/>
                      <a:r>
                        <a:rPr lang="en-US" sz="1600" dirty="0"/>
                        <a:t>Prereferral right only, name changed to </a:t>
                      </a:r>
                      <a:r>
                        <a:rPr lang="en-US" sz="1600" dirty="0" err="1"/>
                        <a:t>Procatid</a:t>
                      </a:r>
                      <a:endParaRPr lang="he-IL" sz="1600" dirty="0"/>
                    </a:p>
                  </a:txBody>
                  <a:tcPr/>
                </a:tc>
                <a:tc>
                  <a:txBody>
                    <a:bodyPr/>
                    <a:lstStyle/>
                    <a:p>
                      <a:pPr rtl="1"/>
                      <a:r>
                        <a:rPr lang="en-US" sz="1600" dirty="0"/>
                        <a:t>CSI buy </a:t>
                      </a:r>
                      <a:r>
                        <a:rPr lang="en-US" sz="1600" dirty="0" err="1"/>
                        <a:t>Gardia</a:t>
                      </a:r>
                      <a:r>
                        <a:rPr lang="en-US" sz="1600" dirty="0"/>
                        <a:t> from ALMD</a:t>
                      </a:r>
                      <a:endParaRPr lang="he-IL" sz="1600" dirty="0"/>
                    </a:p>
                  </a:txBody>
                  <a:tcPr/>
                </a:tc>
                <a:tc>
                  <a:txBody>
                    <a:bodyPr/>
                    <a:lstStyle/>
                    <a:p>
                      <a:pPr rtl="1"/>
                      <a:r>
                        <a:rPr lang="en-US" sz="1600" dirty="0"/>
                        <a:t>2020</a:t>
                      </a:r>
                      <a:endParaRPr lang="he-IL" sz="1600" dirty="0"/>
                    </a:p>
                  </a:txBody>
                  <a:tcPr/>
                </a:tc>
                <a:extLst>
                  <a:ext uri="{0D108BD9-81ED-4DB2-BD59-A6C34878D82A}">
                    <a16:rowId xmlns:a16="http://schemas.microsoft.com/office/drawing/2014/main" val="3228246632"/>
                  </a:ext>
                </a:extLst>
              </a:tr>
              <a:tr h="370840">
                <a:tc>
                  <a:txBody>
                    <a:bodyPr/>
                    <a:lstStyle/>
                    <a:p>
                      <a:pPr rtl="1"/>
                      <a:r>
                        <a:rPr lang="en-US" sz="1600" dirty="0"/>
                        <a:t>ALMD get rest of money </a:t>
                      </a:r>
                      <a:endParaRPr lang="he-IL" sz="1600" dirty="0"/>
                    </a:p>
                  </a:txBody>
                  <a:tcPr/>
                </a:tc>
                <a:tc>
                  <a:txBody>
                    <a:bodyPr/>
                    <a:lstStyle/>
                    <a:p>
                      <a:pPr rtl="1"/>
                      <a:r>
                        <a:rPr lang="en-US" sz="1600" dirty="0"/>
                        <a:t>ABBOT buy CSI</a:t>
                      </a:r>
                      <a:endParaRPr lang="he-IL" sz="1600" dirty="0"/>
                    </a:p>
                  </a:txBody>
                  <a:tcPr/>
                </a:tc>
                <a:tc>
                  <a:txBody>
                    <a:bodyPr/>
                    <a:lstStyle/>
                    <a:p>
                      <a:pPr rtl="1"/>
                      <a:r>
                        <a:rPr lang="en-US" sz="1600" dirty="0"/>
                        <a:t>2023</a:t>
                      </a:r>
                      <a:endParaRPr lang="he-IL" sz="1600" dirty="0"/>
                    </a:p>
                  </a:txBody>
                  <a:tcPr/>
                </a:tc>
                <a:extLst>
                  <a:ext uri="{0D108BD9-81ED-4DB2-BD59-A6C34878D82A}">
                    <a16:rowId xmlns:a16="http://schemas.microsoft.com/office/drawing/2014/main" val="4197594877"/>
                  </a:ext>
                </a:extLst>
              </a:tr>
            </a:tbl>
          </a:graphicData>
        </a:graphic>
      </p:graphicFrame>
    </p:spTree>
    <p:extLst>
      <p:ext uri="{BB962C8B-B14F-4D97-AF65-F5344CB8AC3E}">
        <p14:creationId xmlns:p14="http://schemas.microsoft.com/office/powerpoint/2010/main" val="6613188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1C43C-0D49-D342-4DA0-2DACF6A64B97}"/>
            </a:ext>
          </a:extLst>
        </p:cNvPr>
        <p:cNvGrpSpPr/>
        <p:nvPr/>
      </p:nvGrpSpPr>
      <p:grpSpPr>
        <a:xfrm>
          <a:off x="0" y="0"/>
          <a:ext cx="0" cy="0"/>
          <a:chOff x="0" y="0"/>
          <a:chExt cx="0" cy="0"/>
        </a:xfrm>
      </p:grpSpPr>
      <p:sp>
        <p:nvSpPr>
          <p:cNvPr id="14" name="מלבן מעוגל 18">
            <a:extLst>
              <a:ext uri="{FF2B5EF4-FFF2-40B4-BE49-F238E27FC236}">
                <a16:creationId xmlns:a16="http://schemas.microsoft.com/office/drawing/2014/main" id="{AAEE2ED4-D545-1DC5-7B24-D60092831A6E}"/>
              </a:ext>
            </a:extLst>
          </p:cNvPr>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p>
        </p:txBody>
      </p:sp>
      <p:sp>
        <p:nvSpPr>
          <p:cNvPr id="15" name="מלבן 19">
            <a:extLst>
              <a:ext uri="{FF2B5EF4-FFF2-40B4-BE49-F238E27FC236}">
                <a16:creationId xmlns:a16="http://schemas.microsoft.com/office/drawing/2014/main" id="{75AE035F-9992-E6A9-C79E-5CA0923EE354}"/>
              </a:ext>
            </a:extLst>
          </p:cNvPr>
          <p:cNvSpPr/>
          <p:nvPr/>
        </p:nvSpPr>
        <p:spPr bwMode="auto">
          <a:xfrm>
            <a:off x="589412" y="156951"/>
            <a:ext cx="7409278" cy="477697"/>
          </a:xfrm>
          <a:prstGeom prst="rect">
            <a:avLst/>
          </a:prstGeom>
          <a:noFill/>
          <a:ln w="9525" cap="flat" cmpd="sng" algn="ctr">
            <a:noFill/>
            <a:prstDash val="solid"/>
            <a:round/>
            <a:headEnd type="none" w="med" len="med"/>
            <a:tailEnd type="none" w="med" len="med"/>
          </a:ln>
          <a:effectLst/>
        </p:spPr>
        <p:txBody>
          <a:bodyPr rtlCol="1"/>
          <a:lstStyle/>
          <a:p>
            <a:pPr>
              <a:defRPr/>
            </a:pPr>
            <a:r>
              <a:rPr lang="en-US" sz="2800" b="1" dirty="0">
                <a:solidFill>
                  <a:schemeClr val="bg1"/>
                </a:solidFill>
                <a:latin typeface="Calibri" pitchFamily="34" charset="0"/>
                <a:cs typeface="Calibri" pitchFamily="34" charset="0"/>
              </a:rPr>
              <a:t>Carotid Artery Stent vs. Carotid Endarterectomy Medical- WIRION EPD</a:t>
            </a:r>
            <a:endParaRPr lang="he-IL" sz="2800" b="1" dirty="0">
              <a:solidFill>
                <a:schemeClr val="bg1"/>
              </a:solidFill>
              <a:latin typeface="Calibri" pitchFamily="34" charset="0"/>
            </a:endParaRPr>
          </a:p>
        </p:txBody>
      </p:sp>
      <p:sp>
        <p:nvSpPr>
          <p:cNvPr id="24" name="Rectangle 23">
            <a:extLst>
              <a:ext uri="{FF2B5EF4-FFF2-40B4-BE49-F238E27FC236}">
                <a16:creationId xmlns:a16="http://schemas.microsoft.com/office/drawing/2014/main" id="{22960BBA-FAC0-EB56-6848-AB8D5E0ACEE4}"/>
              </a:ext>
            </a:extLst>
          </p:cNvPr>
          <p:cNvSpPr/>
          <p:nvPr/>
        </p:nvSpPr>
        <p:spPr>
          <a:xfrm>
            <a:off x="116098" y="823214"/>
            <a:ext cx="6818102" cy="1615186"/>
          </a:xfrm>
          <a:prstGeom prst="rect">
            <a:avLst/>
          </a:prstGeom>
          <a:ln>
            <a:noFill/>
          </a:ln>
        </p:spPr>
        <p:txBody>
          <a:bodyPr wrap="square">
            <a:spAutoFit/>
          </a:bodyPr>
          <a:lstStyle/>
          <a:p>
            <a:pPr marL="342900" lvl="1"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cs typeface="Calibri" pitchFamily="34" charset="0"/>
              </a:rPr>
              <a:t>Significant change in practice due to improved stent technology and routine use of Embolic Protection Device (EPD)</a:t>
            </a:r>
          </a:p>
          <a:p>
            <a:pPr marL="800100" lvl="2"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cs typeface="Calibri" pitchFamily="34" charset="0"/>
              </a:rPr>
              <a:t>Increasing volume of CAS </a:t>
            </a:r>
          </a:p>
          <a:p>
            <a:pPr marL="800100" lvl="2"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cs typeface="Calibri" pitchFamily="34" charset="0"/>
              </a:rPr>
              <a:t>Stable / decreasing volumes of CEA</a:t>
            </a:r>
            <a:endParaRPr lang="en-US" sz="2400" dirty="0">
              <a:latin typeface="Calibri" pitchFamily="34" charset="0"/>
              <a:cs typeface="Calibri" pitchFamily="34" charset="0"/>
            </a:endParaRPr>
          </a:p>
        </p:txBody>
      </p:sp>
      <p:pic>
        <p:nvPicPr>
          <p:cNvPr id="2" name="Picture 1">
            <a:extLst>
              <a:ext uri="{FF2B5EF4-FFF2-40B4-BE49-F238E27FC236}">
                <a16:creationId xmlns:a16="http://schemas.microsoft.com/office/drawing/2014/main" id="{BEE67D49-9920-B0D7-5F12-72C6FDD6E3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pic>
        <p:nvPicPr>
          <p:cNvPr id="3" name="Content Placeholder 6">
            <a:extLst>
              <a:ext uri="{FF2B5EF4-FFF2-40B4-BE49-F238E27FC236}">
                <a16:creationId xmlns:a16="http://schemas.microsoft.com/office/drawing/2014/main" id="{A9F9F86F-655A-E128-2D39-35001BF4D73E}"/>
              </a:ext>
            </a:extLst>
          </p:cNvPr>
          <p:cNvPicPr>
            <a:picLocks noGrp="1" noChangeAspect="1"/>
          </p:cNvPicPr>
          <p:nvPr>
            <p:ph idx="1"/>
          </p:nvPr>
        </p:nvPicPr>
        <p:blipFill>
          <a:blip r:embed="rId4"/>
          <a:stretch>
            <a:fillRect/>
          </a:stretch>
        </p:blipFill>
        <p:spPr>
          <a:xfrm>
            <a:off x="838200" y="2499614"/>
            <a:ext cx="7945117" cy="4358386"/>
          </a:xfrm>
          <a:prstGeom prst="rect">
            <a:avLst/>
          </a:prstGeom>
        </p:spPr>
      </p:pic>
      <p:sp>
        <p:nvSpPr>
          <p:cNvPr id="4" name="תיבת טקסט 3">
            <a:extLst>
              <a:ext uri="{FF2B5EF4-FFF2-40B4-BE49-F238E27FC236}">
                <a16:creationId xmlns:a16="http://schemas.microsoft.com/office/drawing/2014/main" id="{A7FE6FF1-78F1-1043-3605-D31130A744E1}"/>
              </a:ext>
            </a:extLst>
          </p:cNvPr>
          <p:cNvSpPr txBox="1"/>
          <p:nvPr/>
        </p:nvSpPr>
        <p:spPr>
          <a:xfrm>
            <a:off x="4038600" y="2438400"/>
            <a:ext cx="2057038" cy="369332"/>
          </a:xfrm>
          <a:prstGeom prst="rect">
            <a:avLst/>
          </a:prstGeom>
          <a:noFill/>
        </p:spPr>
        <p:txBody>
          <a:bodyPr wrap="none" rtlCol="0">
            <a:spAutoFit/>
          </a:bodyPr>
          <a:lstStyle/>
          <a:p>
            <a:r>
              <a:rPr lang="en-US" dirty="0">
                <a:latin typeface="Candara" panose="020E0502030303020204" pitchFamily="34" charset="0"/>
              </a:rPr>
              <a:t>US Market Analysis</a:t>
            </a:r>
            <a:endParaRPr lang="en-IL" dirty="0">
              <a:latin typeface="Candara" panose="020E0502030303020204" pitchFamily="34" charset="0"/>
            </a:endParaRPr>
          </a:p>
        </p:txBody>
      </p:sp>
    </p:spTree>
    <p:extLst>
      <p:ext uri="{BB962C8B-B14F-4D97-AF65-F5344CB8AC3E}">
        <p14:creationId xmlns:p14="http://schemas.microsoft.com/office/powerpoint/2010/main" val="3299895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5E37F-4F0C-D153-316A-5784F7ED45D5}"/>
            </a:ext>
          </a:extLst>
        </p:cNvPr>
        <p:cNvGrpSpPr/>
        <p:nvPr/>
      </p:nvGrpSpPr>
      <p:grpSpPr>
        <a:xfrm>
          <a:off x="0" y="0"/>
          <a:ext cx="0" cy="0"/>
          <a:chOff x="0" y="0"/>
          <a:chExt cx="0" cy="0"/>
        </a:xfrm>
      </p:grpSpPr>
      <p:sp>
        <p:nvSpPr>
          <p:cNvPr id="14" name="מלבן מעוגל 18">
            <a:extLst>
              <a:ext uri="{FF2B5EF4-FFF2-40B4-BE49-F238E27FC236}">
                <a16:creationId xmlns:a16="http://schemas.microsoft.com/office/drawing/2014/main" id="{1DE4BB9C-AA5D-31C4-82B2-21E8FBB6F4FD}"/>
              </a:ext>
            </a:extLst>
          </p:cNvPr>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p>
        </p:txBody>
      </p:sp>
      <p:sp>
        <p:nvSpPr>
          <p:cNvPr id="15" name="מלבן 19">
            <a:extLst>
              <a:ext uri="{FF2B5EF4-FFF2-40B4-BE49-F238E27FC236}">
                <a16:creationId xmlns:a16="http://schemas.microsoft.com/office/drawing/2014/main" id="{5C5F291A-5121-71CB-4A0A-AEE94B1CF63F}"/>
              </a:ext>
            </a:extLst>
          </p:cNvPr>
          <p:cNvSpPr/>
          <p:nvPr/>
        </p:nvSpPr>
        <p:spPr bwMode="auto">
          <a:xfrm>
            <a:off x="589412" y="156951"/>
            <a:ext cx="7409278" cy="477697"/>
          </a:xfrm>
          <a:prstGeom prst="rect">
            <a:avLst/>
          </a:prstGeom>
          <a:noFill/>
          <a:ln w="9525" cap="flat" cmpd="sng" algn="ctr">
            <a:noFill/>
            <a:prstDash val="solid"/>
            <a:round/>
            <a:headEnd type="none" w="med" len="med"/>
            <a:tailEnd type="none" w="med" len="med"/>
          </a:ln>
          <a:effectLst/>
        </p:spPr>
        <p:txBody>
          <a:bodyPr rtlCol="1"/>
          <a:lstStyle/>
          <a:p>
            <a:pPr>
              <a:defRPr/>
            </a:pPr>
            <a:r>
              <a:rPr lang="en-US" sz="2800" b="1" dirty="0">
                <a:solidFill>
                  <a:schemeClr val="bg1"/>
                </a:solidFill>
                <a:latin typeface="Calibri" pitchFamily="34" charset="0"/>
                <a:cs typeface="Calibri" pitchFamily="34" charset="0"/>
              </a:rPr>
              <a:t>Global and Segmented EPD Market 2020-2040 Endarterectomy Medical- WIRION EPD</a:t>
            </a:r>
            <a:endParaRPr lang="he-IL" sz="2800" b="1" dirty="0">
              <a:solidFill>
                <a:schemeClr val="bg1"/>
              </a:solidFill>
              <a:latin typeface="Calibri" pitchFamily="34" charset="0"/>
            </a:endParaRPr>
          </a:p>
        </p:txBody>
      </p:sp>
      <p:pic>
        <p:nvPicPr>
          <p:cNvPr id="2" name="Picture 1">
            <a:extLst>
              <a:ext uri="{FF2B5EF4-FFF2-40B4-BE49-F238E27FC236}">
                <a16:creationId xmlns:a16="http://schemas.microsoft.com/office/drawing/2014/main" id="{6499066C-9793-F0D1-2EED-91C9F1B232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pic>
        <p:nvPicPr>
          <p:cNvPr id="8" name="תמונה 7" descr="תמונה שמכילה טקסט, צילום מסך, קו, עלילה&#10;&#10;תוכן בינה מלאכותית גנרטיבית עשוי להיות שגוי.">
            <a:extLst>
              <a:ext uri="{FF2B5EF4-FFF2-40B4-BE49-F238E27FC236}">
                <a16:creationId xmlns:a16="http://schemas.microsoft.com/office/drawing/2014/main" id="{21C5F9F5-503B-34E0-7553-9BD055367A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95400"/>
            <a:ext cx="9144000" cy="4543245"/>
          </a:xfrm>
          <a:prstGeom prst="rect">
            <a:avLst/>
          </a:prstGeom>
        </p:spPr>
      </p:pic>
    </p:spTree>
    <p:extLst>
      <p:ext uri="{BB962C8B-B14F-4D97-AF65-F5344CB8AC3E}">
        <p14:creationId xmlns:p14="http://schemas.microsoft.com/office/powerpoint/2010/main" val="2337305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34"/>
          <p:cNvSpPr/>
          <p:nvPr/>
        </p:nvSpPr>
        <p:spPr bwMode="auto">
          <a:xfrm>
            <a:off x="142875" y="1138238"/>
            <a:ext cx="8858250" cy="5643562"/>
          </a:xfrm>
          <a:prstGeom prst="rect">
            <a:avLst/>
          </a:prstGeom>
          <a:noFill/>
          <a:ln w="6350" cap="flat" cmpd="sng" algn="ctr">
            <a:solidFill>
              <a:schemeClr val="bg1">
                <a:lumMod val="75000"/>
              </a:schemeClr>
            </a:solidFill>
            <a:prstDash val="solid"/>
            <a:round/>
            <a:headEnd type="none" w="med" len="med"/>
            <a:tailEnd type="none" w="med" len="med"/>
          </a:ln>
          <a:effectLst/>
        </p:spPr>
        <p:txBody>
          <a:bodyPr rtlCol="1"/>
          <a:lstStyle/>
          <a:p>
            <a:pPr>
              <a:defRPr/>
            </a:pPr>
            <a:endParaRPr lang="he-IL" dirty="0"/>
          </a:p>
        </p:txBody>
      </p:sp>
      <p:sp>
        <p:nvSpPr>
          <p:cNvPr id="14" name="מלבן מעוגל 18"/>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p>
        </p:txBody>
      </p:sp>
      <p:sp>
        <p:nvSpPr>
          <p:cNvPr id="15" name="מלבן 19"/>
          <p:cNvSpPr/>
          <p:nvPr/>
        </p:nvSpPr>
        <p:spPr bwMode="auto">
          <a:xfrm>
            <a:off x="589412" y="156951"/>
            <a:ext cx="6192388" cy="304799"/>
          </a:xfrm>
          <a:prstGeom prst="rect">
            <a:avLst/>
          </a:prstGeom>
          <a:noFill/>
          <a:ln w="9525" cap="flat" cmpd="sng" algn="ctr">
            <a:noFill/>
            <a:prstDash val="solid"/>
            <a:round/>
            <a:headEnd type="none" w="med" len="med"/>
            <a:tailEnd type="none" w="med" len="med"/>
          </a:ln>
          <a:effectLst/>
        </p:spPr>
        <p:txBody>
          <a:bodyPr rtlCol="1"/>
          <a:lstStyle/>
          <a:p>
            <a:pPr>
              <a:defRPr/>
            </a:pPr>
            <a:r>
              <a:rPr lang="en-US" sz="2800" b="1" dirty="0">
                <a:solidFill>
                  <a:schemeClr val="bg1"/>
                </a:solidFill>
                <a:latin typeface="Calibri" pitchFamily="34" charset="0"/>
                <a:cs typeface="Calibri" pitchFamily="34" charset="0"/>
              </a:rPr>
              <a:t>ProCatid Medical- </a:t>
            </a:r>
            <a:r>
              <a:rPr lang="en-US" sz="2800" b="1" dirty="0" err="1">
                <a:solidFill>
                  <a:schemeClr val="bg1"/>
                </a:solidFill>
                <a:latin typeface="Calibri" pitchFamily="34" charset="0"/>
                <a:cs typeface="Calibri" pitchFamily="34" charset="0"/>
              </a:rPr>
              <a:t>UniGrd</a:t>
            </a:r>
            <a:r>
              <a:rPr lang="en-US" sz="2800" b="1" dirty="0">
                <a:solidFill>
                  <a:schemeClr val="bg1"/>
                </a:solidFill>
                <a:latin typeface="Calibri" pitchFamily="34" charset="0"/>
                <a:cs typeface="Calibri" pitchFamily="34" charset="0"/>
              </a:rPr>
              <a:t> (</a:t>
            </a:r>
            <a:r>
              <a:rPr lang="en-US" sz="2800" b="1" dirty="0" err="1">
                <a:solidFill>
                  <a:schemeClr val="bg1"/>
                </a:solidFill>
                <a:latin typeface="Calibri" pitchFamily="34" charset="0"/>
                <a:cs typeface="Calibri" pitchFamily="34" charset="0"/>
              </a:rPr>
              <a:t>Wirion</a:t>
            </a:r>
            <a:r>
              <a:rPr lang="en-US" sz="2800" b="1" dirty="0">
                <a:solidFill>
                  <a:schemeClr val="bg1"/>
                </a:solidFill>
                <a:latin typeface="Calibri" pitchFamily="34" charset="0"/>
                <a:cs typeface="Calibri" pitchFamily="34" charset="0"/>
              </a:rPr>
              <a:t>) (WIRION) EPD</a:t>
            </a:r>
            <a:endParaRPr lang="he-IL" sz="2800" b="1" dirty="0">
              <a:solidFill>
                <a:schemeClr val="bg1"/>
              </a:solidFill>
              <a:latin typeface="Calibri" pitchFamily="34" charset="0"/>
            </a:endParaRPr>
          </a:p>
        </p:txBody>
      </p:sp>
      <p:sp>
        <p:nvSpPr>
          <p:cNvPr id="25" name="Rectangle 24"/>
          <p:cNvSpPr/>
          <p:nvPr/>
        </p:nvSpPr>
        <p:spPr>
          <a:xfrm>
            <a:off x="295911" y="5749643"/>
            <a:ext cx="8515621" cy="584775"/>
          </a:xfrm>
          <a:prstGeom prst="rect">
            <a:avLst/>
          </a:prstGeom>
          <a:ln w="25400">
            <a:solidFill>
              <a:srgbClr val="C00000"/>
            </a:solidFill>
          </a:ln>
        </p:spPr>
        <p:txBody>
          <a:bodyPr wrap="square">
            <a:spAutoFit/>
          </a:bodyPr>
          <a:lstStyle/>
          <a:p>
            <a:pPr marL="0" lvl="1" defTabSz="928688">
              <a:spcBef>
                <a:spcPts val="600"/>
              </a:spcBef>
              <a:spcAft>
                <a:spcPts val="600"/>
              </a:spcAft>
              <a:defRPr/>
            </a:pPr>
            <a:r>
              <a:rPr lang="en-US" sz="3200" dirty="0">
                <a:latin typeface="Calibri" pitchFamily="34" charset="0"/>
                <a:cs typeface="Calibri" pitchFamily="34" charset="0"/>
              </a:rPr>
              <a:t> </a:t>
            </a:r>
            <a:r>
              <a:rPr lang="en-US" sz="2800" b="1" dirty="0">
                <a:latin typeface="Candara" panose="020E0502030303020204" pitchFamily="34" charset="0"/>
                <a:cs typeface="Calibri" pitchFamily="34" charset="0"/>
              </a:rPr>
              <a:t>Innovative delivery, locking and retrieval technology </a:t>
            </a:r>
          </a:p>
        </p:txBody>
      </p:sp>
      <p:sp>
        <p:nvSpPr>
          <p:cNvPr id="26" name="Rectangle 25"/>
          <p:cNvSpPr/>
          <p:nvPr/>
        </p:nvSpPr>
        <p:spPr>
          <a:xfrm>
            <a:off x="295911" y="1082030"/>
            <a:ext cx="6103138" cy="461665"/>
          </a:xfrm>
          <a:prstGeom prst="rect">
            <a:avLst/>
          </a:prstGeom>
          <a:ln>
            <a:noFill/>
          </a:ln>
        </p:spPr>
        <p:txBody>
          <a:bodyPr wrap="square">
            <a:spAutoFit/>
          </a:bodyPr>
          <a:lstStyle/>
          <a:p>
            <a:pPr marL="0" lvl="1" algn="ctr" rtl="0">
              <a:spcBef>
                <a:spcPts val="600"/>
              </a:spcBef>
              <a:spcAft>
                <a:spcPts val="600"/>
              </a:spcAft>
            </a:pPr>
            <a:r>
              <a:rPr lang="en-US" sz="2400" b="1" dirty="0">
                <a:latin typeface="Calibri" pitchFamily="34" charset="0"/>
                <a:cs typeface="Calibri" pitchFamily="34" charset="0"/>
              </a:rPr>
              <a:t>Next Generation Embolic Protection Device</a:t>
            </a:r>
          </a:p>
        </p:txBody>
      </p:sp>
      <p:pic>
        <p:nvPicPr>
          <p:cNvPr id="27" name="Picture 8"/>
          <p:cNvPicPr>
            <a:picLocks noChangeAspect="1" noChangeArrowheads="1"/>
          </p:cNvPicPr>
          <p:nvPr/>
        </p:nvPicPr>
        <p:blipFill>
          <a:blip r:embed="rId3" cstate="print"/>
          <a:srcRect/>
          <a:stretch>
            <a:fillRect/>
          </a:stretch>
        </p:blipFill>
        <p:spPr bwMode="auto">
          <a:xfrm>
            <a:off x="6402601" y="1142190"/>
            <a:ext cx="2559498" cy="1916113"/>
          </a:xfrm>
          <a:prstGeom prst="rect">
            <a:avLst/>
          </a:prstGeom>
          <a:noFill/>
          <a:ln w="9525">
            <a:solidFill>
              <a:srgbClr val="CC3300"/>
            </a:solidFill>
            <a:miter lim="800000"/>
            <a:headEnd/>
            <a:tailEnd/>
          </a:ln>
        </p:spPr>
      </p:pic>
      <p:sp>
        <p:nvSpPr>
          <p:cNvPr id="24" name="Rectangle 23"/>
          <p:cNvSpPr/>
          <p:nvPr/>
        </p:nvSpPr>
        <p:spPr>
          <a:xfrm>
            <a:off x="116098" y="1543695"/>
            <a:ext cx="6330453" cy="4251613"/>
          </a:xfrm>
          <a:prstGeom prst="rect">
            <a:avLst/>
          </a:prstGeom>
          <a:ln>
            <a:noFill/>
          </a:ln>
        </p:spPr>
        <p:txBody>
          <a:bodyPr wrap="square">
            <a:spAutoFit/>
          </a:bodyPr>
          <a:lstStyle/>
          <a:p>
            <a:pPr marL="342900" lvl="1"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cs typeface="Calibri" pitchFamily="34" charset="0"/>
              </a:rPr>
              <a:t>FDA approved for the Lower Extremities (2018)</a:t>
            </a:r>
          </a:p>
          <a:p>
            <a:pPr marL="342900" lvl="1"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cs typeface="Calibri" pitchFamily="34" charset="0"/>
              </a:rPr>
              <a:t>FDA (2015) and TGA (2016) approved for Carotid</a:t>
            </a:r>
          </a:p>
          <a:p>
            <a:pPr marL="342900" lvl="1"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cs typeface="Calibri" pitchFamily="34" charset="0"/>
              </a:rPr>
              <a:t>CE and AMAR approved for all interventional vascular procedures including: LE, Carotid, Renal, TAVI, SVG</a:t>
            </a:r>
          </a:p>
          <a:p>
            <a:pPr marL="342900" lvl="1"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cs typeface="Calibri" pitchFamily="34" charset="0"/>
              </a:rPr>
              <a:t>Publications in the JACC and Circulation Journals </a:t>
            </a:r>
          </a:p>
          <a:p>
            <a:pPr marL="342900" lvl="1" indent="-342900">
              <a:buFont typeface="Courier New" panose="02070309020205020404" pitchFamily="49" charset="0"/>
              <a:buChar char="o"/>
              <a:defRPr>
                <a:latin typeface="Open Sans Light"/>
                <a:ea typeface="Open Sans Light"/>
                <a:cs typeface="Open Sans Light"/>
                <a:sym typeface="Open Sans Light"/>
              </a:defRPr>
            </a:pPr>
            <a:r>
              <a:rPr lang="en-US" dirty="0">
                <a:latin typeface="Candara" panose="020E0502030303020204" pitchFamily="34" charset="0"/>
              </a:rPr>
              <a:t>Exceptional safety profile demonstrated in FDA studies</a:t>
            </a:r>
          </a:p>
          <a:p>
            <a:pPr marL="342900" lvl="1"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rPr>
              <a:t>Over 1,300 successful clinical procedures</a:t>
            </a:r>
          </a:p>
          <a:p>
            <a:pPr marL="342900" lvl="1"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rPr>
              <a:t>Scalable production structure with </a:t>
            </a:r>
            <a:r>
              <a:rPr lang="en-US" dirty="0" err="1">
                <a:latin typeface="Candara" panose="020E0502030303020204" pitchFamily="34" charset="0"/>
              </a:rPr>
              <a:t>Creganna</a:t>
            </a:r>
            <a:r>
              <a:rPr lang="en-US" dirty="0">
                <a:latin typeface="Candara" panose="020E0502030303020204" pitchFamily="34" charset="0"/>
              </a:rPr>
              <a:t> as main SC</a:t>
            </a:r>
          </a:p>
          <a:p>
            <a:pPr marL="342900" lvl="1" indent="-342900">
              <a:lnSpc>
                <a:spcPts val="2400"/>
              </a:lnSpc>
              <a:spcBef>
                <a:spcPts val="600"/>
              </a:spcBef>
              <a:spcAft>
                <a:spcPts val="600"/>
              </a:spcAft>
              <a:buFont typeface="Courier New" panose="02070309020205020404" pitchFamily="49" charset="0"/>
              <a:buChar char="o"/>
            </a:pPr>
            <a:r>
              <a:rPr lang="en-US" dirty="0">
                <a:latin typeface="Candara" panose="020E0502030303020204" pitchFamily="34" charset="0"/>
              </a:rPr>
              <a:t>Huge market opportunity </a:t>
            </a:r>
          </a:p>
          <a:p>
            <a:pPr marL="342900" lvl="1" indent="-342900">
              <a:lnSpc>
                <a:spcPts val="2400"/>
              </a:lnSpc>
              <a:spcBef>
                <a:spcPts val="600"/>
              </a:spcBef>
              <a:spcAft>
                <a:spcPts val="600"/>
              </a:spcAft>
              <a:buFont typeface="Courier New" panose="02070309020205020404" pitchFamily="49" charset="0"/>
              <a:buChar char="o"/>
            </a:pPr>
            <a:endParaRPr lang="en-US" sz="2400" dirty="0">
              <a:latin typeface="Calibri" pitchFamily="34" charset="0"/>
              <a:cs typeface="Calibri" pitchFamily="34" charset="0"/>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049" y="3224228"/>
            <a:ext cx="2602076" cy="1951557"/>
          </a:xfrm>
          <a:prstGeom prst="rect">
            <a:avLst/>
          </a:prstGeom>
        </p:spPr>
      </p:pic>
      <p:pic>
        <p:nvPicPr>
          <p:cNvPr id="2" name="Picture 1">
            <a:extLst>
              <a:ext uri="{FF2B5EF4-FFF2-40B4-BE49-F238E27FC236}">
                <a16:creationId xmlns:a16="http://schemas.microsoft.com/office/drawing/2014/main" id="{77C2E4C9-D404-41A6-8807-9048F4875A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89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179387" y="207963"/>
            <a:ext cx="5519737" cy="917575"/>
          </a:xfrm>
          <a:prstGeom prst="rect">
            <a:avLst/>
          </a:prstGeom>
          <a:noFill/>
          <a:ln w="9525">
            <a:noFill/>
            <a:miter lim="800000"/>
            <a:headEnd/>
            <a:tailEnd/>
          </a:ln>
        </p:spPr>
        <p:txBody>
          <a:bodyPr/>
          <a:lstStyle/>
          <a:p>
            <a:pPr fontAlgn="base">
              <a:spcBef>
                <a:spcPct val="0"/>
              </a:spcBef>
              <a:spcAft>
                <a:spcPct val="0"/>
              </a:spcAft>
            </a:pPr>
            <a:r>
              <a:rPr lang="en-US" altLang="en-US" sz="3800" b="1" dirty="0">
                <a:solidFill>
                  <a:srgbClr val="FFFFFF"/>
                </a:solidFill>
                <a:latin typeface="Candara" pitchFamily="34" charset="0"/>
              </a:rPr>
              <a:t>Indications for use </a:t>
            </a:r>
          </a:p>
        </p:txBody>
      </p:sp>
      <p:sp>
        <p:nvSpPr>
          <p:cNvPr id="12291" name="Rectangle 10"/>
          <p:cNvSpPr>
            <a:spLocks noChangeArrowheads="1"/>
          </p:cNvSpPr>
          <p:nvPr/>
        </p:nvSpPr>
        <p:spPr bwMode="auto">
          <a:xfrm>
            <a:off x="179388" y="5881688"/>
            <a:ext cx="1079500" cy="860425"/>
          </a:xfrm>
          <a:prstGeom prst="rect">
            <a:avLst/>
          </a:prstGeom>
          <a:solidFill>
            <a:schemeClr val="bg1"/>
          </a:solidFill>
          <a:ln w="19050" algn="ctr">
            <a:noFill/>
            <a:round/>
            <a:headEnd/>
            <a:tailEnd/>
          </a:ln>
        </p:spPr>
        <p:txBody>
          <a:bodyPr anchor="ctr">
            <a:spAutoFit/>
          </a:bodyPr>
          <a:lstStyle/>
          <a:p>
            <a:pPr algn="ctr" rtl="1" fontAlgn="base">
              <a:spcBef>
                <a:spcPct val="0"/>
              </a:spcBef>
              <a:spcAft>
                <a:spcPct val="0"/>
              </a:spcAft>
            </a:pPr>
            <a:endParaRPr lang="en-US" altLang="en-US" sz="1600" b="1" dirty="0">
              <a:solidFill>
                <a:srgbClr val="000000"/>
              </a:solidFill>
            </a:endParaRPr>
          </a:p>
        </p:txBody>
      </p:sp>
      <p:grpSp>
        <p:nvGrpSpPr>
          <p:cNvPr id="12292" name="Group 6"/>
          <p:cNvGrpSpPr>
            <a:grpSpLocks/>
          </p:cNvGrpSpPr>
          <p:nvPr/>
        </p:nvGrpSpPr>
        <p:grpSpPr bwMode="auto">
          <a:xfrm>
            <a:off x="381000" y="1176550"/>
            <a:ext cx="1655762" cy="4824412"/>
            <a:chOff x="6876256" y="1484784"/>
            <a:chExt cx="1656184" cy="4824536"/>
          </a:xfrm>
        </p:grpSpPr>
        <p:pic>
          <p:nvPicPr>
            <p:cNvPr id="4" name="Picture 3"/>
            <p:cNvPicPr>
              <a:picLocks noChangeAspect="1"/>
            </p:cNvPicPr>
            <p:nvPr/>
          </p:nvPicPr>
          <p:blipFill>
            <a:blip r:embed="rId3" cstate="print"/>
            <a:stretch>
              <a:fillRect/>
            </a:stretch>
          </p:blipFill>
          <p:spPr>
            <a:xfrm>
              <a:off x="6876256" y="5005950"/>
              <a:ext cx="1656184" cy="130337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stretch>
              <a:fillRect/>
            </a:stretch>
          </p:blipFill>
          <p:spPr>
            <a:xfrm>
              <a:off x="6944535" y="3213615"/>
              <a:ext cx="1503746" cy="151133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print"/>
            <a:stretch>
              <a:fillRect/>
            </a:stretch>
          </p:blipFill>
          <p:spPr>
            <a:xfrm>
              <a:off x="6957239" y="1484784"/>
              <a:ext cx="1483103" cy="147482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grpSp>
        <p:nvGrpSpPr>
          <p:cNvPr id="12293" name="Group 1"/>
          <p:cNvGrpSpPr>
            <a:grpSpLocks/>
          </p:cNvGrpSpPr>
          <p:nvPr/>
        </p:nvGrpSpPr>
        <p:grpSpPr bwMode="auto">
          <a:xfrm>
            <a:off x="2227488" y="1128713"/>
            <a:ext cx="6696075" cy="4752975"/>
            <a:chOff x="2268538" y="1555651"/>
            <a:chExt cx="6695950" cy="4753669"/>
          </a:xfrm>
        </p:grpSpPr>
        <p:sp>
          <p:nvSpPr>
            <p:cNvPr id="12294" name="Content Placeholder 2"/>
            <p:cNvSpPr txBox="1">
              <a:spLocks/>
            </p:cNvSpPr>
            <p:nvPr/>
          </p:nvSpPr>
          <p:spPr bwMode="auto">
            <a:xfrm>
              <a:off x="2268538" y="1700135"/>
              <a:ext cx="3240027" cy="446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r" rtl="1" eaLnBrk="0" hangingPunct="0">
                <a:spcBef>
                  <a:spcPct val="20000"/>
                </a:spcBef>
                <a:buChar char="•"/>
                <a:defRPr sz="3200">
                  <a:solidFill>
                    <a:schemeClr val="tx1"/>
                  </a:solidFill>
                  <a:latin typeface="Arial" pitchFamily="34" charset="0"/>
                  <a:cs typeface="Arial" pitchFamily="34" charset="0"/>
                </a:defRPr>
              </a:lvl1pPr>
              <a:lvl2pPr marL="800100" indent="-342900" algn="r" rtl="1" eaLnBrk="0" hangingPunct="0">
                <a:spcBef>
                  <a:spcPct val="20000"/>
                </a:spcBef>
                <a:buChar char="–"/>
                <a:defRPr sz="2800">
                  <a:solidFill>
                    <a:schemeClr val="tx1"/>
                  </a:solidFill>
                  <a:latin typeface="Arial" pitchFamily="34" charset="0"/>
                  <a:cs typeface="Arial" pitchFamily="34" charset="0"/>
                </a:defRPr>
              </a:lvl2pPr>
              <a:lvl3pPr marL="1143000" indent="-228600" algn="r" rtl="1" eaLnBrk="0" hangingPunct="0">
                <a:spcBef>
                  <a:spcPct val="20000"/>
                </a:spcBef>
                <a:buChar char="•"/>
                <a:defRPr sz="2400">
                  <a:solidFill>
                    <a:schemeClr val="tx1"/>
                  </a:solidFill>
                  <a:latin typeface="Arial" pitchFamily="34" charset="0"/>
                  <a:cs typeface="Arial" pitchFamily="34" charset="0"/>
                </a:defRPr>
              </a:lvl3pPr>
              <a:lvl4pPr marL="1600200" indent="-228600" algn="r" rtl="1" eaLnBrk="0" hangingPunct="0">
                <a:spcBef>
                  <a:spcPct val="20000"/>
                </a:spcBef>
                <a:buChar char="–"/>
                <a:defRPr sz="2000">
                  <a:solidFill>
                    <a:schemeClr val="tx1"/>
                  </a:solidFill>
                  <a:latin typeface="Arial" pitchFamily="34" charset="0"/>
                  <a:cs typeface="Arial" pitchFamily="34" charset="0"/>
                </a:defRPr>
              </a:lvl4pPr>
              <a:lvl5pPr marL="2057400" indent="-228600" algn="r" rtl="1"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l" rtl="0" fontAlgn="base">
                <a:spcBef>
                  <a:spcPts val="1200"/>
                </a:spcBef>
                <a:spcAft>
                  <a:spcPct val="0"/>
                </a:spcAft>
                <a:buFontTx/>
                <a:buNone/>
                <a:defRPr/>
              </a:pPr>
              <a:r>
                <a:rPr lang="en-US" altLang="en-US" sz="2500" b="1" dirty="0">
                  <a:solidFill>
                    <a:srgbClr val="000000"/>
                  </a:solidFill>
                  <a:latin typeface="Candara" pitchFamily="34" charset="0"/>
                </a:rPr>
                <a:t>Coronary Stenting</a:t>
              </a:r>
            </a:p>
            <a:p>
              <a:pPr algn="l" rtl="0" fontAlgn="base">
                <a:spcBef>
                  <a:spcPct val="10000"/>
                </a:spcBef>
                <a:spcAft>
                  <a:spcPct val="0"/>
                </a:spcAft>
                <a:defRPr/>
              </a:pPr>
              <a:r>
                <a:rPr lang="en-US" altLang="en-US" sz="2200" b="1" dirty="0">
                  <a:latin typeface="Candara" pitchFamily="34" charset="0"/>
                </a:rPr>
                <a:t>  </a:t>
              </a:r>
              <a:r>
                <a:rPr lang="en-US" altLang="en-US" sz="2200" dirty="0">
                  <a:latin typeface="Candara" pitchFamily="34" charset="0"/>
                </a:rPr>
                <a:t>SVG stenting </a:t>
              </a:r>
            </a:p>
            <a:p>
              <a:pPr indent="-342900" algn="l" rtl="0" fontAlgn="base">
                <a:spcBef>
                  <a:spcPct val="10000"/>
                </a:spcBef>
                <a:spcAft>
                  <a:spcPct val="0"/>
                </a:spcAft>
                <a:defRPr/>
              </a:pPr>
              <a:r>
                <a:rPr lang="en-US" altLang="en-US" sz="2200" dirty="0">
                  <a:latin typeface="Candara" pitchFamily="34" charset="0"/>
                </a:rPr>
                <a:t>Coronary stenting </a:t>
              </a:r>
              <a:endParaRPr lang="he-IL" altLang="en-US" sz="2200" dirty="0">
                <a:latin typeface="Candara" pitchFamily="34" charset="0"/>
              </a:endParaRPr>
            </a:p>
            <a:p>
              <a:pPr algn="l" rtl="0" fontAlgn="base">
                <a:spcBef>
                  <a:spcPct val="10000"/>
                </a:spcBef>
                <a:spcAft>
                  <a:spcPct val="0"/>
                </a:spcAft>
                <a:defRPr/>
              </a:pPr>
              <a:endParaRPr lang="en-US" altLang="en-US" sz="1500" dirty="0">
                <a:solidFill>
                  <a:srgbClr val="000000"/>
                </a:solidFill>
                <a:latin typeface="Candara" pitchFamily="34" charset="0"/>
              </a:endParaRPr>
            </a:p>
            <a:p>
              <a:pPr algn="l" rtl="0" fontAlgn="base">
                <a:spcBef>
                  <a:spcPts val="1800"/>
                </a:spcBef>
                <a:spcAft>
                  <a:spcPct val="0"/>
                </a:spcAft>
                <a:buFontTx/>
                <a:buNone/>
                <a:defRPr/>
              </a:pPr>
              <a:r>
                <a:rPr lang="en-US" altLang="en-US" sz="2500" b="1" dirty="0">
                  <a:solidFill>
                    <a:srgbClr val="000000"/>
                  </a:solidFill>
                  <a:latin typeface="Candara" pitchFamily="34" charset="0"/>
                </a:rPr>
                <a:t>Peripheral Stenting</a:t>
              </a:r>
            </a:p>
            <a:p>
              <a:pPr marL="342900" indent="-342900" algn="l" rtl="0" fontAlgn="base">
                <a:spcBef>
                  <a:spcPct val="10000"/>
                </a:spcBef>
                <a:spcAft>
                  <a:spcPct val="0"/>
                </a:spcAft>
                <a:defRPr/>
              </a:pPr>
              <a:r>
                <a:rPr lang="en-US" altLang="en-US" sz="2200" dirty="0">
                  <a:latin typeface="Candara" pitchFamily="34" charset="0"/>
                </a:rPr>
                <a:t>Carotid stenting</a:t>
              </a:r>
            </a:p>
            <a:p>
              <a:pPr marL="342900" indent="-342900" algn="l" rtl="0" fontAlgn="base">
                <a:spcBef>
                  <a:spcPct val="10000"/>
                </a:spcBef>
                <a:spcAft>
                  <a:spcPct val="0"/>
                </a:spcAft>
                <a:defRPr/>
              </a:pPr>
              <a:r>
                <a:rPr lang="en-US" altLang="en-US" sz="2200" dirty="0">
                  <a:latin typeface="Candara" pitchFamily="34" charset="0"/>
                </a:rPr>
                <a:t>Renal stenting</a:t>
              </a:r>
            </a:p>
            <a:p>
              <a:pPr marL="342900" indent="-342900" algn="l" rtl="0" fontAlgn="base">
                <a:spcBef>
                  <a:spcPct val="10000"/>
                </a:spcBef>
                <a:spcAft>
                  <a:spcPct val="0"/>
                </a:spcAft>
                <a:defRPr/>
              </a:pPr>
              <a:r>
                <a:rPr lang="en-US" altLang="en-US" sz="2200" dirty="0">
                  <a:latin typeface="Candara" pitchFamily="34" charset="0"/>
                </a:rPr>
                <a:t>Lower limbs stenting </a:t>
              </a:r>
            </a:p>
            <a:p>
              <a:pPr algn="l" rtl="0" fontAlgn="base">
                <a:spcBef>
                  <a:spcPct val="10000"/>
                </a:spcBef>
                <a:spcAft>
                  <a:spcPct val="0"/>
                </a:spcAft>
                <a:defRPr/>
              </a:pPr>
              <a:endParaRPr lang="he-IL" altLang="en-US" sz="1500" dirty="0">
                <a:solidFill>
                  <a:srgbClr val="000000"/>
                </a:solidFill>
                <a:latin typeface="Candara" pitchFamily="34" charset="0"/>
              </a:endParaRPr>
            </a:p>
            <a:p>
              <a:pPr algn="l" rtl="0" fontAlgn="base">
                <a:spcBef>
                  <a:spcPts val="2400"/>
                </a:spcBef>
                <a:spcAft>
                  <a:spcPct val="0"/>
                </a:spcAft>
                <a:buFontTx/>
                <a:buNone/>
                <a:defRPr/>
              </a:pPr>
              <a:r>
                <a:rPr lang="en-US" altLang="en-US" sz="2500" b="1" dirty="0">
                  <a:solidFill>
                    <a:srgbClr val="000000"/>
                  </a:solidFill>
                  <a:latin typeface="Candara" pitchFamily="34" charset="0"/>
                </a:rPr>
                <a:t>Trans Aortic Valve Implantation (TAVI)</a:t>
              </a:r>
            </a:p>
            <a:p>
              <a:pPr algn="l" rtl="0" fontAlgn="base">
                <a:spcBef>
                  <a:spcPts val="1200"/>
                </a:spcBef>
                <a:spcAft>
                  <a:spcPct val="0"/>
                </a:spcAft>
                <a:buFontTx/>
                <a:buNone/>
                <a:defRPr/>
              </a:pPr>
              <a:endParaRPr lang="en-US" altLang="en-US" sz="2500" b="1" dirty="0">
                <a:solidFill>
                  <a:srgbClr val="000000"/>
                </a:solidFill>
                <a:latin typeface="Candara" pitchFamily="34" charset="0"/>
              </a:endParaRPr>
            </a:p>
            <a:p>
              <a:pPr algn="l" rtl="0" fontAlgn="base">
                <a:spcBef>
                  <a:spcPts val="1200"/>
                </a:spcBef>
                <a:spcAft>
                  <a:spcPct val="0"/>
                </a:spcAft>
                <a:buFontTx/>
                <a:buNone/>
                <a:defRPr/>
              </a:pPr>
              <a:endParaRPr lang="en-US" altLang="en-US" sz="2500" b="1" dirty="0">
                <a:solidFill>
                  <a:srgbClr val="000000"/>
                </a:solidFill>
                <a:latin typeface="Candara" pitchFamily="34" charset="0"/>
              </a:endParaRPr>
            </a:p>
          </p:txBody>
        </p:sp>
        <p:sp>
          <p:nvSpPr>
            <p:cNvPr id="9" name="Content Placeholder 2"/>
            <p:cNvSpPr txBox="1">
              <a:spLocks/>
            </p:cNvSpPr>
            <p:nvPr/>
          </p:nvSpPr>
          <p:spPr bwMode="auto">
            <a:xfrm>
              <a:off x="5435541" y="1555651"/>
              <a:ext cx="3528947" cy="4753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r" rtl="1" eaLnBrk="0" hangingPunct="0">
                <a:spcBef>
                  <a:spcPct val="20000"/>
                </a:spcBef>
                <a:buChar char="•"/>
                <a:defRPr sz="3200">
                  <a:solidFill>
                    <a:schemeClr val="tx1"/>
                  </a:solidFill>
                  <a:latin typeface="Arial" charset="0"/>
                  <a:cs typeface="Arial" charset="0"/>
                </a:defRPr>
              </a:lvl1pPr>
              <a:lvl2pPr marL="800100" indent="-342900" algn="r" rtl="1" eaLnBrk="0" hangingPunct="0">
                <a:spcBef>
                  <a:spcPct val="20000"/>
                </a:spcBef>
                <a:buChar char="–"/>
                <a:defRPr sz="2800">
                  <a:solidFill>
                    <a:schemeClr val="tx1"/>
                  </a:solidFill>
                  <a:latin typeface="Arial" charset="0"/>
                  <a:cs typeface="Arial" charset="0"/>
                </a:defRPr>
              </a:lvl2pPr>
              <a:lvl3pPr marL="1143000" indent="-228600" algn="r" rtl="1" eaLnBrk="0" hangingPunct="0">
                <a:spcBef>
                  <a:spcPct val="20000"/>
                </a:spcBef>
                <a:buChar char="•"/>
                <a:defRPr sz="2400">
                  <a:solidFill>
                    <a:schemeClr val="tx1"/>
                  </a:solidFill>
                  <a:latin typeface="Arial" charset="0"/>
                  <a:cs typeface="Arial" charset="0"/>
                </a:defRPr>
              </a:lvl3pPr>
              <a:lvl4pPr marL="1600200" indent="-228600" algn="r" rtl="1" eaLnBrk="0" hangingPunct="0">
                <a:spcBef>
                  <a:spcPct val="20000"/>
                </a:spcBef>
                <a:buChar char="–"/>
                <a:defRPr sz="2000">
                  <a:solidFill>
                    <a:schemeClr val="tx1"/>
                  </a:solidFill>
                  <a:latin typeface="Arial" charset="0"/>
                  <a:cs typeface="Arial" charset="0"/>
                </a:defRPr>
              </a:lvl4pPr>
              <a:lvl5pPr marL="2057400" indent="-228600" algn="r" rtl="1" eaLnBrk="0" hangingPunct="0">
                <a:spcBef>
                  <a:spcPct val="20000"/>
                </a:spcBef>
                <a:buChar char="»"/>
                <a:defRPr sz="2000">
                  <a:solidFill>
                    <a:schemeClr val="tx1"/>
                  </a:solidFill>
                  <a:latin typeface="Arial" charset="0"/>
                  <a:cs typeface="Arial" charset="0"/>
                </a:defRPr>
              </a:lvl5pPr>
              <a:lvl6pPr marL="2514600" indent="-228600" algn="r" rtl="1" eaLnBrk="0" fontAlgn="base" hangingPunct="0">
                <a:spcBef>
                  <a:spcPct val="20000"/>
                </a:spcBef>
                <a:spcAft>
                  <a:spcPct val="0"/>
                </a:spcAft>
                <a:buChar char="»"/>
                <a:defRPr sz="2000">
                  <a:solidFill>
                    <a:schemeClr val="tx1"/>
                  </a:solidFill>
                  <a:latin typeface="Arial" charset="0"/>
                  <a:cs typeface="Arial" charset="0"/>
                </a:defRPr>
              </a:lvl6pPr>
              <a:lvl7pPr marL="2971800" indent="-228600" algn="r" rtl="1" eaLnBrk="0" fontAlgn="base" hangingPunct="0">
                <a:spcBef>
                  <a:spcPct val="20000"/>
                </a:spcBef>
                <a:spcAft>
                  <a:spcPct val="0"/>
                </a:spcAft>
                <a:buChar char="»"/>
                <a:defRPr sz="2000">
                  <a:solidFill>
                    <a:schemeClr val="tx1"/>
                  </a:solidFill>
                  <a:latin typeface="Arial" charset="0"/>
                  <a:cs typeface="Arial" charset="0"/>
                </a:defRPr>
              </a:lvl7pPr>
              <a:lvl8pPr marL="3429000" indent="-228600" algn="r" rtl="1" eaLnBrk="0" fontAlgn="base" hangingPunct="0">
                <a:spcBef>
                  <a:spcPct val="20000"/>
                </a:spcBef>
                <a:spcAft>
                  <a:spcPct val="0"/>
                </a:spcAft>
                <a:buChar char="»"/>
                <a:defRPr sz="2000">
                  <a:solidFill>
                    <a:schemeClr val="tx1"/>
                  </a:solidFill>
                  <a:latin typeface="Arial" charset="0"/>
                  <a:cs typeface="Arial" charset="0"/>
                </a:defRPr>
              </a:lvl8pPr>
              <a:lvl9pPr marL="3886200" indent="-228600" algn="r" rtl="1" eaLnBrk="0" fontAlgn="base" hangingPunct="0">
                <a:spcBef>
                  <a:spcPct val="20000"/>
                </a:spcBef>
                <a:spcAft>
                  <a:spcPct val="0"/>
                </a:spcAft>
                <a:buChar char="»"/>
                <a:defRPr sz="2000">
                  <a:solidFill>
                    <a:schemeClr val="tx1"/>
                  </a:solidFill>
                  <a:latin typeface="Arial" charset="0"/>
                  <a:cs typeface="Arial" charset="0"/>
                </a:defRPr>
              </a:lvl9pPr>
            </a:lstStyle>
            <a:p>
              <a:pPr algn="ctr" rtl="0" fontAlgn="base">
                <a:spcBef>
                  <a:spcPts val="1200"/>
                </a:spcBef>
                <a:spcAft>
                  <a:spcPts val="1800"/>
                </a:spcAft>
                <a:buFontTx/>
                <a:buNone/>
                <a:defRPr/>
              </a:pPr>
              <a:r>
                <a:rPr lang="en-US" altLang="en-US" sz="2200" b="1" dirty="0">
                  <a:solidFill>
                    <a:srgbClr val="980500"/>
                  </a:solidFill>
                  <a:latin typeface="Candara" pitchFamily="34" charset="0"/>
                </a:rPr>
                <a:t> </a:t>
              </a:r>
            </a:p>
            <a:p>
              <a:pPr marL="541338" indent="-541338" algn="l" rtl="0" fontAlgn="base">
                <a:spcBef>
                  <a:spcPct val="10000"/>
                </a:spcBef>
                <a:spcAft>
                  <a:spcPct val="0"/>
                </a:spcAft>
                <a:buFont typeface="Wingdings" panose="05000000000000000000" pitchFamily="2" charset="2"/>
                <a:buChar char="Ø"/>
                <a:defRPr/>
              </a:pPr>
              <a:r>
                <a:rPr lang="en-US" altLang="en-US" sz="2200" dirty="0">
                  <a:solidFill>
                    <a:srgbClr val="FF0000"/>
                  </a:solidFill>
                  <a:latin typeface="Candara" pitchFamily="34" charset="0"/>
                </a:rPr>
                <a:t>MI, death </a:t>
              </a:r>
            </a:p>
            <a:p>
              <a:pPr marL="541338" indent="-541338" algn="l" rtl="0" fontAlgn="base">
                <a:spcBef>
                  <a:spcPct val="10000"/>
                </a:spcBef>
                <a:spcAft>
                  <a:spcPct val="0"/>
                </a:spcAft>
                <a:buFont typeface="Wingdings" panose="05000000000000000000" pitchFamily="2" charset="2"/>
                <a:buChar char="Ø"/>
                <a:defRPr/>
              </a:pPr>
              <a:r>
                <a:rPr lang="en-US" altLang="en-US" sz="2200" dirty="0">
                  <a:solidFill>
                    <a:srgbClr val="FF0000"/>
                  </a:solidFill>
                  <a:latin typeface="Candara" pitchFamily="34" charset="0"/>
                </a:rPr>
                <a:t>Stroke, death</a:t>
              </a:r>
              <a:endParaRPr lang="he-IL" altLang="en-US" sz="2200" dirty="0">
                <a:solidFill>
                  <a:srgbClr val="FF0000"/>
                </a:solidFill>
                <a:latin typeface="Candara" pitchFamily="34" charset="0"/>
              </a:endParaRPr>
            </a:p>
            <a:p>
              <a:pPr algn="l" rtl="0" fontAlgn="base">
                <a:spcBef>
                  <a:spcPct val="10000"/>
                </a:spcBef>
                <a:spcAft>
                  <a:spcPct val="0"/>
                </a:spcAft>
                <a:buNone/>
                <a:defRPr/>
              </a:pPr>
              <a:endParaRPr lang="en-US" altLang="en-US" sz="1500" dirty="0">
                <a:solidFill>
                  <a:srgbClr val="000000"/>
                </a:solidFill>
                <a:latin typeface="Candara" pitchFamily="34" charset="0"/>
              </a:endParaRPr>
            </a:p>
            <a:p>
              <a:pPr algn="l" rtl="0" fontAlgn="base">
                <a:spcBef>
                  <a:spcPts val="1800"/>
                </a:spcBef>
                <a:spcAft>
                  <a:spcPct val="0"/>
                </a:spcAft>
                <a:buFontTx/>
                <a:buNone/>
                <a:defRPr/>
              </a:pPr>
              <a:r>
                <a:rPr lang="en-US" altLang="en-US" sz="2500" b="1" dirty="0">
                  <a:solidFill>
                    <a:srgbClr val="000000"/>
                  </a:solidFill>
                  <a:latin typeface="Candara" pitchFamily="34" charset="0"/>
                </a:rPr>
                <a:t> </a:t>
              </a:r>
            </a:p>
            <a:p>
              <a:pPr marL="541338" indent="-541338" algn="l" rtl="0" fontAlgn="base">
                <a:spcBef>
                  <a:spcPct val="10000"/>
                </a:spcBef>
                <a:spcAft>
                  <a:spcPct val="0"/>
                </a:spcAft>
                <a:buFont typeface="Wingdings" panose="05000000000000000000" pitchFamily="2" charset="2"/>
                <a:buChar char="Ø"/>
                <a:defRPr/>
              </a:pPr>
              <a:r>
                <a:rPr lang="en-US" altLang="en-US" sz="2200" dirty="0">
                  <a:solidFill>
                    <a:srgbClr val="FF0000"/>
                  </a:solidFill>
                  <a:latin typeface="Candara" pitchFamily="34" charset="0"/>
                </a:rPr>
                <a:t>Stroke, death</a:t>
              </a:r>
            </a:p>
            <a:p>
              <a:pPr marL="541338" indent="-541338" algn="l" rtl="0" fontAlgn="base">
                <a:spcBef>
                  <a:spcPct val="10000"/>
                </a:spcBef>
                <a:spcAft>
                  <a:spcPct val="0"/>
                </a:spcAft>
                <a:buFont typeface="Wingdings" panose="05000000000000000000" pitchFamily="2" charset="2"/>
                <a:buChar char="Ø"/>
                <a:defRPr/>
              </a:pPr>
              <a:r>
                <a:rPr lang="en-US" altLang="en-US" sz="2200" dirty="0">
                  <a:solidFill>
                    <a:srgbClr val="FF0000"/>
                  </a:solidFill>
                  <a:latin typeface="Candara" pitchFamily="34" charset="0"/>
                </a:rPr>
                <a:t>Kidney failure</a:t>
              </a:r>
            </a:p>
            <a:p>
              <a:pPr marL="541338" indent="-541338" algn="l" rtl="0" fontAlgn="base">
                <a:spcBef>
                  <a:spcPct val="10000"/>
                </a:spcBef>
                <a:spcAft>
                  <a:spcPct val="0"/>
                </a:spcAft>
                <a:buFont typeface="Wingdings" panose="05000000000000000000" pitchFamily="2" charset="2"/>
                <a:buChar char="Ø"/>
                <a:defRPr/>
              </a:pPr>
              <a:r>
                <a:rPr lang="en-US" altLang="en-US" sz="2200" dirty="0">
                  <a:solidFill>
                    <a:srgbClr val="FF0000"/>
                  </a:solidFill>
                  <a:latin typeface="Candara" pitchFamily="34" charset="0"/>
                </a:rPr>
                <a:t>Amputations</a:t>
              </a:r>
            </a:p>
            <a:p>
              <a:pPr algn="l" rtl="0" fontAlgn="base">
                <a:spcBef>
                  <a:spcPct val="10000"/>
                </a:spcBef>
                <a:spcAft>
                  <a:spcPct val="0"/>
                </a:spcAft>
                <a:defRPr/>
              </a:pPr>
              <a:endParaRPr lang="he-IL" altLang="en-US" sz="1500" dirty="0">
                <a:solidFill>
                  <a:srgbClr val="000000"/>
                </a:solidFill>
                <a:latin typeface="Candara" pitchFamily="34" charset="0"/>
              </a:endParaRPr>
            </a:p>
            <a:p>
              <a:pPr marL="541338" indent="-541338" algn="l" rtl="0" fontAlgn="base">
                <a:spcBef>
                  <a:spcPts val="3000"/>
                </a:spcBef>
                <a:spcAft>
                  <a:spcPct val="0"/>
                </a:spcAft>
                <a:buFont typeface="Wingdings" panose="05000000000000000000" pitchFamily="2" charset="2"/>
                <a:buChar char="Ø"/>
                <a:defRPr/>
              </a:pPr>
              <a:r>
                <a:rPr lang="en-US" altLang="en-US" sz="2500" b="1" dirty="0">
                  <a:solidFill>
                    <a:srgbClr val="FF0000"/>
                  </a:solidFill>
                  <a:latin typeface="Candara" pitchFamily="34" charset="0"/>
                </a:rPr>
                <a:t> </a:t>
              </a:r>
              <a:r>
                <a:rPr lang="en-US" altLang="en-US" sz="2200" dirty="0">
                  <a:solidFill>
                    <a:srgbClr val="FF0000"/>
                  </a:solidFill>
                  <a:latin typeface="Candara" pitchFamily="34" charset="0"/>
                </a:rPr>
                <a:t>MI, stroke, death</a:t>
              </a:r>
            </a:p>
            <a:p>
              <a:pPr algn="l" rtl="0" fontAlgn="base">
                <a:spcBef>
                  <a:spcPts val="1200"/>
                </a:spcBef>
                <a:spcAft>
                  <a:spcPct val="0"/>
                </a:spcAft>
                <a:buFontTx/>
                <a:buNone/>
                <a:defRPr/>
              </a:pPr>
              <a:endParaRPr lang="en-US" altLang="en-US" sz="2500" b="1" dirty="0">
                <a:solidFill>
                  <a:srgbClr val="000000"/>
                </a:solidFill>
                <a:latin typeface="Candara" pitchFamily="34" charset="0"/>
              </a:endParaRPr>
            </a:p>
            <a:p>
              <a:pPr algn="l" rtl="0" fontAlgn="base">
                <a:spcBef>
                  <a:spcPts val="1200"/>
                </a:spcBef>
                <a:spcAft>
                  <a:spcPct val="0"/>
                </a:spcAft>
                <a:buFontTx/>
                <a:buNone/>
                <a:defRPr/>
              </a:pPr>
              <a:endParaRPr lang="en-US" altLang="en-US" sz="2500" b="1" dirty="0">
                <a:solidFill>
                  <a:srgbClr val="000000"/>
                </a:solidFill>
                <a:latin typeface="Candara" pitchFamily="34" charset="0"/>
              </a:endParaRPr>
            </a:p>
          </p:txBody>
        </p:sp>
      </p:grpSp>
      <p:sp>
        <p:nvSpPr>
          <p:cNvPr id="11" name="מלבן מעוגל 18"/>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p>
        </p:txBody>
      </p:sp>
      <p:sp>
        <p:nvSpPr>
          <p:cNvPr id="13" name="מלבן 19"/>
          <p:cNvSpPr/>
          <p:nvPr/>
        </p:nvSpPr>
        <p:spPr bwMode="auto">
          <a:xfrm>
            <a:off x="589412" y="156951"/>
            <a:ext cx="4728315" cy="304799"/>
          </a:xfrm>
          <a:prstGeom prst="rect">
            <a:avLst/>
          </a:prstGeom>
          <a:noFill/>
          <a:ln w="9525" cap="flat" cmpd="sng" algn="ctr">
            <a:noFill/>
            <a:prstDash val="solid"/>
            <a:round/>
            <a:headEnd type="none" w="med" len="med"/>
            <a:tailEnd type="none" w="med" len="med"/>
          </a:ln>
          <a:effectLst/>
        </p:spPr>
        <p:txBody>
          <a:bodyPr rtlCol="1"/>
          <a:lstStyle/>
          <a:p>
            <a:pPr>
              <a:defRPr/>
            </a:pPr>
            <a:r>
              <a:rPr lang="en-US" sz="2800" b="1" dirty="0" err="1">
                <a:solidFill>
                  <a:schemeClr val="bg1"/>
                </a:solidFill>
                <a:latin typeface="Calibri" pitchFamily="34" charset="0"/>
                <a:cs typeface="Calibri" pitchFamily="34" charset="0"/>
              </a:rPr>
              <a:t>UniGrd</a:t>
            </a:r>
            <a:r>
              <a:rPr lang="en-US" sz="2800" b="1" dirty="0">
                <a:solidFill>
                  <a:schemeClr val="bg1"/>
                </a:solidFill>
                <a:latin typeface="Calibri" pitchFamily="34" charset="0"/>
                <a:cs typeface="Calibri" pitchFamily="34" charset="0"/>
              </a:rPr>
              <a:t> (WIRION)  Indications</a:t>
            </a:r>
            <a:endParaRPr lang="he-IL" sz="2800" b="1" dirty="0">
              <a:solidFill>
                <a:schemeClr val="bg1"/>
              </a:solidFill>
              <a:latin typeface="Calibri" pitchFamily="34" charset="0"/>
            </a:endParaRPr>
          </a:p>
        </p:txBody>
      </p:sp>
      <p:sp>
        <p:nvSpPr>
          <p:cNvPr id="16" name="מלבן 34"/>
          <p:cNvSpPr/>
          <p:nvPr/>
        </p:nvSpPr>
        <p:spPr bwMode="auto">
          <a:xfrm>
            <a:off x="142875" y="1071563"/>
            <a:ext cx="8858250" cy="5643562"/>
          </a:xfrm>
          <a:prstGeom prst="rect">
            <a:avLst/>
          </a:prstGeom>
          <a:noFill/>
          <a:ln w="6350" cap="flat" cmpd="sng" algn="ctr">
            <a:solidFill>
              <a:schemeClr val="bg1">
                <a:lumMod val="75000"/>
              </a:schemeClr>
            </a:solidFill>
            <a:prstDash val="solid"/>
            <a:round/>
            <a:headEnd type="none" w="med" len="med"/>
            <a:tailEnd type="none" w="med" len="med"/>
          </a:ln>
          <a:effectLst/>
        </p:spPr>
        <p:txBody>
          <a:bodyPr rtlCol="1"/>
          <a:lstStyle/>
          <a:p>
            <a:pPr>
              <a:defRPr/>
            </a:pPr>
            <a:endParaRPr lang="he-IL" dirty="0"/>
          </a:p>
        </p:txBody>
      </p:sp>
      <p:sp>
        <p:nvSpPr>
          <p:cNvPr id="17" name="Rectangle 1"/>
          <p:cNvSpPr>
            <a:spLocks noChangeArrowheads="1"/>
          </p:cNvSpPr>
          <p:nvPr/>
        </p:nvSpPr>
        <p:spPr bwMode="auto">
          <a:xfrm>
            <a:off x="571500" y="6107698"/>
            <a:ext cx="8001000" cy="584775"/>
          </a:xfrm>
          <a:prstGeom prst="rect">
            <a:avLst/>
          </a:prstGeom>
          <a:noFill/>
          <a:ln w="19050" algn="ctr">
            <a:solidFill>
              <a:schemeClr val="bg1">
                <a:lumMod val="65000"/>
              </a:schemeClr>
            </a:solidFill>
            <a:round/>
            <a:headEnd/>
            <a:tailEnd/>
          </a:ln>
        </p:spPr>
        <p:txBody>
          <a:bodyPr wrap="square" anchor="ctr">
            <a:spAutoFit/>
          </a:bodyPr>
          <a:lstStyle/>
          <a:p>
            <a:pPr marL="0" lvl="2" algn="ctr" rtl="1" fontAlgn="base">
              <a:spcBef>
                <a:spcPct val="0"/>
              </a:spcBef>
              <a:spcAft>
                <a:spcPct val="0"/>
              </a:spcAft>
            </a:pPr>
            <a:r>
              <a:rPr lang="en-US" altLang="en-US" sz="3200" b="1" dirty="0">
                <a:solidFill>
                  <a:schemeClr val="tx1">
                    <a:lumMod val="75000"/>
                    <a:lumOff val="25000"/>
                  </a:schemeClr>
                </a:solidFill>
                <a:latin typeface="Calibri" pitchFamily="34" charset="0"/>
                <a:cs typeface="Calibri" pitchFamily="34" charset="0"/>
              </a:rPr>
              <a:t>&gt;1,300 cases in a range of indications</a:t>
            </a:r>
          </a:p>
        </p:txBody>
      </p:sp>
      <p:sp>
        <p:nvSpPr>
          <p:cNvPr id="3" name="Rectangle 2"/>
          <p:cNvSpPr/>
          <p:nvPr/>
        </p:nvSpPr>
        <p:spPr>
          <a:xfrm>
            <a:off x="5317728" y="1317629"/>
            <a:ext cx="2283638" cy="369332"/>
          </a:xfrm>
          <a:prstGeom prst="rect">
            <a:avLst/>
          </a:prstGeom>
        </p:spPr>
        <p:txBody>
          <a:bodyPr wrap="none">
            <a:spAutoFit/>
          </a:bodyPr>
          <a:lstStyle/>
          <a:p>
            <a:r>
              <a:rPr lang="en-US" b="1" u="sng" dirty="0">
                <a:latin typeface="Candara" panose="020E0502030303020204" pitchFamily="34" charset="0"/>
              </a:rPr>
              <a:t>EPD use may reduce </a:t>
            </a:r>
            <a:endParaRPr lang="he-IL" b="1" u="sng" dirty="0">
              <a:latin typeface="Candara" panose="020E0502030303020204" pitchFamily="34" charset="0"/>
            </a:endParaRPr>
          </a:p>
        </p:txBody>
      </p:sp>
      <p:pic>
        <p:nvPicPr>
          <p:cNvPr id="2" name="Picture 1">
            <a:extLst>
              <a:ext uri="{FF2B5EF4-FFF2-40B4-BE49-F238E27FC236}">
                <a16:creationId xmlns:a16="http://schemas.microsoft.com/office/drawing/2014/main" id="{03F2D4F5-0E31-60B3-BB61-85D9B9BFA9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4115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7667625" y="5157788"/>
            <a:ext cx="1008063" cy="1079500"/>
          </a:xfrm>
          <a:prstGeom prst="rect">
            <a:avLst/>
          </a:prstGeom>
          <a:solidFill>
            <a:schemeClr val="bg1"/>
          </a:solidFill>
          <a:ln w="9525" algn="ctr">
            <a:noFill/>
            <a:round/>
            <a:headEnd/>
            <a:tailEnd/>
          </a:ln>
        </p:spPr>
        <p:txBody>
          <a:bodyPr>
            <a:spAutoFit/>
          </a:bodyPr>
          <a:lstStyle/>
          <a:p>
            <a:pPr algn="ctr" fontAlgn="base">
              <a:spcBef>
                <a:spcPct val="10000"/>
              </a:spcBef>
              <a:spcAft>
                <a:spcPct val="0"/>
              </a:spcAft>
            </a:pPr>
            <a:endParaRPr lang="en-US" altLang="en-US" sz="2400" dirty="0">
              <a:solidFill>
                <a:srgbClr val="000000"/>
              </a:solidFill>
            </a:endParaRPr>
          </a:p>
        </p:txBody>
      </p:sp>
      <p:sp>
        <p:nvSpPr>
          <p:cNvPr id="11268" name="Rectangle 5"/>
          <p:cNvSpPr>
            <a:spLocks noChangeArrowheads="1"/>
          </p:cNvSpPr>
          <p:nvPr/>
        </p:nvSpPr>
        <p:spPr bwMode="auto">
          <a:xfrm>
            <a:off x="180975" y="1125538"/>
            <a:ext cx="8497888" cy="4754562"/>
          </a:xfrm>
          <a:prstGeom prst="rect">
            <a:avLst/>
          </a:prstGeom>
          <a:noFill/>
          <a:ln w="38100" algn="ctr">
            <a:noFill/>
            <a:miter lim="800000"/>
            <a:headEnd/>
            <a:tailEnd/>
          </a:ln>
        </p:spPr>
        <p:txBody>
          <a:bodyPr/>
          <a:lstStyle/>
          <a:p>
            <a:pPr marL="225425" indent="-225425" fontAlgn="base">
              <a:spcBef>
                <a:spcPts val="1200"/>
              </a:spcBef>
              <a:spcAft>
                <a:spcPts val="600"/>
              </a:spcAft>
              <a:buClr>
                <a:srgbClr val="C00000"/>
              </a:buClr>
              <a:buFont typeface="Wingdings" pitchFamily="2" charset="2"/>
              <a:buChar char="§"/>
              <a:defRPr/>
            </a:pPr>
            <a:r>
              <a:rPr lang="en-US" sz="2000" dirty="0">
                <a:solidFill>
                  <a:srgbClr val="000000"/>
                </a:solidFill>
                <a:latin typeface="Candara" pitchFamily="34" charset="0"/>
              </a:rPr>
              <a:t>The </a:t>
            </a:r>
            <a:r>
              <a:rPr lang="en-US" sz="2000" b="1" i="1" dirty="0">
                <a:solidFill>
                  <a:srgbClr val="000000"/>
                </a:solidFill>
                <a:latin typeface="Candara" pitchFamily="34" charset="0"/>
              </a:rPr>
              <a:t>only</a:t>
            </a:r>
            <a:r>
              <a:rPr lang="en-US" sz="2000" dirty="0">
                <a:solidFill>
                  <a:srgbClr val="000000"/>
                </a:solidFill>
                <a:latin typeface="Candara" pitchFamily="34" charset="0"/>
              </a:rPr>
              <a:t> embolic filter that can be used with </a:t>
            </a:r>
            <a:r>
              <a:rPr lang="en-US" sz="2000" b="1" i="1" u="sng" dirty="0">
                <a:solidFill>
                  <a:srgbClr val="000000"/>
                </a:solidFill>
                <a:latin typeface="Candara" pitchFamily="34" charset="0"/>
              </a:rPr>
              <a:t>any</a:t>
            </a:r>
            <a:r>
              <a:rPr lang="en-US" sz="2000" dirty="0">
                <a:solidFill>
                  <a:srgbClr val="000000"/>
                </a:solidFill>
                <a:latin typeface="Candara" pitchFamily="34" charset="0"/>
              </a:rPr>
              <a:t> guide wire </a:t>
            </a:r>
            <a:r>
              <a:rPr lang="en-US" sz="2000" u="sng" dirty="0">
                <a:solidFill>
                  <a:srgbClr val="000000"/>
                </a:solidFill>
                <a:latin typeface="Candara" pitchFamily="34" charset="0"/>
              </a:rPr>
              <a:t>throughout the entire procedure  </a:t>
            </a:r>
            <a:r>
              <a:rPr lang="en-US" sz="2000" dirty="0">
                <a:solidFill>
                  <a:srgbClr val="FF0000"/>
                </a:solidFill>
                <a:latin typeface="Candara" pitchFamily="34" charset="0"/>
              </a:rPr>
              <a:t> </a:t>
            </a:r>
          </a:p>
          <a:p>
            <a:pPr fontAlgn="base">
              <a:spcBef>
                <a:spcPts val="600"/>
              </a:spcBef>
              <a:spcAft>
                <a:spcPts val="600"/>
              </a:spcAft>
              <a:buClr>
                <a:srgbClr val="C00000"/>
              </a:buClr>
              <a:buFont typeface="Wingdings" pitchFamily="2" charset="2"/>
              <a:buChar char="§"/>
              <a:defRPr/>
            </a:pPr>
            <a:r>
              <a:rPr lang="en-US" sz="2000" dirty="0">
                <a:solidFill>
                  <a:srgbClr val="000000"/>
                </a:solidFill>
                <a:latin typeface="Candara" pitchFamily="34" charset="0"/>
              </a:rPr>
              <a:t>  Allows optimal filter positioning: 	 </a:t>
            </a:r>
          </a:p>
          <a:p>
            <a:pPr lvl="2" indent="-284163" fontAlgn="base">
              <a:spcBef>
                <a:spcPts val="600"/>
              </a:spcBef>
              <a:spcAft>
                <a:spcPts val="600"/>
              </a:spcAft>
              <a:buClr>
                <a:srgbClr val="C00000"/>
              </a:buClr>
              <a:defRPr/>
            </a:pPr>
            <a:r>
              <a:rPr lang="en-US" sz="2000" b="1" i="1" dirty="0">
                <a:solidFill>
                  <a:srgbClr val="000000"/>
                </a:solidFill>
                <a:latin typeface="Candara" pitchFamily="34" charset="0"/>
              </a:rPr>
              <a:t>anywhere</a:t>
            </a:r>
            <a:r>
              <a:rPr lang="en-US" sz="2000" b="1" dirty="0">
                <a:solidFill>
                  <a:srgbClr val="000000"/>
                </a:solidFill>
                <a:latin typeface="Candara" pitchFamily="34" charset="0"/>
              </a:rPr>
              <a:t> </a:t>
            </a:r>
            <a:r>
              <a:rPr lang="en-US" sz="2000" dirty="0">
                <a:solidFill>
                  <a:srgbClr val="000000"/>
                </a:solidFill>
                <a:latin typeface="Candara" pitchFamily="34" charset="0"/>
              </a:rPr>
              <a:t>on the guide wire</a:t>
            </a:r>
          </a:p>
          <a:p>
            <a:pPr indent="630238" fontAlgn="base">
              <a:spcBef>
                <a:spcPts val="600"/>
              </a:spcBef>
              <a:spcAft>
                <a:spcPts val="600"/>
              </a:spcAft>
              <a:buClr>
                <a:srgbClr val="C00000"/>
              </a:buClr>
              <a:defRPr/>
            </a:pPr>
            <a:r>
              <a:rPr lang="en-US" sz="2000" b="1" i="1" dirty="0">
                <a:solidFill>
                  <a:srgbClr val="000000"/>
                </a:solidFill>
                <a:latin typeface="Candara" pitchFamily="34" charset="0"/>
              </a:rPr>
              <a:t>anywhere</a:t>
            </a:r>
            <a:r>
              <a:rPr lang="en-US" sz="2000" dirty="0">
                <a:solidFill>
                  <a:srgbClr val="000000"/>
                </a:solidFill>
                <a:latin typeface="Candara" pitchFamily="34" charset="0"/>
              </a:rPr>
              <a:t> along the vessel</a:t>
            </a:r>
          </a:p>
          <a:p>
            <a:pPr fontAlgn="base">
              <a:spcBef>
                <a:spcPts val="600"/>
              </a:spcBef>
              <a:spcAft>
                <a:spcPts val="600"/>
              </a:spcAft>
              <a:buClr>
                <a:srgbClr val="C00000"/>
              </a:buClr>
              <a:buFont typeface="Wingdings" pitchFamily="2" charset="2"/>
              <a:buChar char="§"/>
              <a:defRPr/>
            </a:pPr>
            <a:r>
              <a:rPr lang="en-US" sz="2000" dirty="0">
                <a:solidFill>
                  <a:srgbClr val="000000"/>
                </a:solidFill>
                <a:latin typeface="Candara" pitchFamily="34" charset="0"/>
              </a:rPr>
              <a:t> Wide vessel size range  </a:t>
            </a:r>
          </a:p>
          <a:p>
            <a:pPr fontAlgn="base">
              <a:spcBef>
                <a:spcPts val="600"/>
              </a:spcBef>
              <a:spcAft>
                <a:spcPts val="600"/>
              </a:spcAft>
              <a:buClr>
                <a:srgbClr val="C00000"/>
              </a:buClr>
              <a:buFont typeface="Wingdings" pitchFamily="2" charset="2"/>
              <a:buChar char="§"/>
              <a:defRPr/>
            </a:pPr>
            <a:r>
              <a:rPr lang="en-US" sz="2000" dirty="0">
                <a:solidFill>
                  <a:srgbClr val="000000"/>
                </a:solidFill>
                <a:latin typeface="Candara" pitchFamily="34" charset="0"/>
              </a:rPr>
              <a:t> Excellent deliverability</a:t>
            </a:r>
          </a:p>
          <a:p>
            <a:pPr fontAlgn="base">
              <a:spcBef>
                <a:spcPts val="600"/>
              </a:spcBef>
              <a:spcAft>
                <a:spcPts val="600"/>
              </a:spcAft>
              <a:buClr>
                <a:srgbClr val="C00000"/>
              </a:buClr>
              <a:buFont typeface="Wingdings" pitchFamily="2" charset="2"/>
              <a:buChar char="§"/>
              <a:defRPr/>
            </a:pPr>
            <a:r>
              <a:rPr lang="en-US" sz="2000" dirty="0">
                <a:solidFill>
                  <a:srgbClr val="000000"/>
                </a:solidFill>
                <a:latin typeface="Candara" pitchFamily="34" charset="0"/>
              </a:rPr>
              <a:t> High capture efficacy </a:t>
            </a:r>
          </a:p>
          <a:p>
            <a:pPr fontAlgn="base">
              <a:spcBef>
                <a:spcPts val="600"/>
              </a:spcBef>
              <a:spcAft>
                <a:spcPts val="600"/>
              </a:spcAft>
              <a:buClr>
                <a:srgbClr val="C00000"/>
              </a:buClr>
              <a:buFont typeface="Wingdings" pitchFamily="2" charset="2"/>
              <a:buChar char="§"/>
              <a:defRPr/>
            </a:pPr>
            <a:r>
              <a:rPr lang="en-US" sz="2000" dirty="0">
                <a:solidFill>
                  <a:srgbClr val="000000"/>
                </a:solidFill>
                <a:latin typeface="Candara" pitchFamily="34" charset="0"/>
              </a:rPr>
              <a:t> Great support and stability</a:t>
            </a:r>
          </a:p>
          <a:p>
            <a:pPr fontAlgn="base">
              <a:spcBef>
                <a:spcPts val="600"/>
              </a:spcBef>
              <a:spcAft>
                <a:spcPts val="600"/>
              </a:spcAft>
              <a:buClr>
                <a:srgbClr val="C00000"/>
              </a:buClr>
              <a:buFont typeface="Wingdings" pitchFamily="2" charset="2"/>
              <a:buChar char="§"/>
              <a:defRPr/>
            </a:pPr>
            <a:r>
              <a:rPr lang="en-US" sz="2000" dirty="0">
                <a:solidFill>
                  <a:srgbClr val="000000"/>
                </a:solidFill>
                <a:latin typeface="Candara" pitchFamily="34" charset="0"/>
              </a:rPr>
              <a:t> Clear visibility </a:t>
            </a:r>
          </a:p>
          <a:p>
            <a:pPr fontAlgn="base">
              <a:spcBef>
                <a:spcPts val="600"/>
              </a:spcBef>
              <a:spcAft>
                <a:spcPts val="600"/>
              </a:spcAft>
              <a:buClr>
                <a:srgbClr val="C00000"/>
              </a:buClr>
              <a:buFont typeface="Wingdings" pitchFamily="2" charset="2"/>
              <a:buChar char="§"/>
              <a:defRPr/>
            </a:pPr>
            <a:r>
              <a:rPr lang="en-US" sz="2000" dirty="0">
                <a:solidFill>
                  <a:srgbClr val="000000"/>
                </a:solidFill>
                <a:latin typeface="Candara" pitchFamily="34" charset="0"/>
              </a:rPr>
              <a:t> Superior retrieval technology</a:t>
            </a:r>
          </a:p>
          <a:p>
            <a:pPr fontAlgn="base">
              <a:spcBef>
                <a:spcPts val="600"/>
              </a:spcBef>
              <a:spcAft>
                <a:spcPts val="600"/>
              </a:spcAft>
              <a:buClr>
                <a:srgbClr val="C00000"/>
              </a:buClr>
              <a:defRPr/>
            </a:pPr>
            <a:r>
              <a:rPr lang="en-US" sz="2000" dirty="0">
                <a:solidFill>
                  <a:srgbClr val="000000"/>
                </a:solidFill>
                <a:latin typeface="Candara" pitchFamily="34" charset="0"/>
              </a:rPr>
              <a:t>				</a:t>
            </a:r>
          </a:p>
          <a:p>
            <a:pPr marL="342900" indent="-342900" algn="r" rtl="1" fontAlgn="base">
              <a:spcBef>
                <a:spcPts val="1200"/>
              </a:spcBef>
              <a:spcAft>
                <a:spcPts val="600"/>
              </a:spcAft>
              <a:buClr>
                <a:srgbClr val="B80718"/>
              </a:buClr>
              <a:buFont typeface="Wingdings" pitchFamily="2" charset="2"/>
              <a:buChar char="§"/>
              <a:defRPr/>
            </a:pPr>
            <a:endParaRPr lang="en-US" sz="2000" dirty="0">
              <a:solidFill>
                <a:srgbClr val="000000"/>
              </a:solidFill>
              <a:latin typeface="Candara" pitchFamily="34" charset="0"/>
            </a:endParaRPr>
          </a:p>
          <a:p>
            <a:pPr algn="r" rtl="1" fontAlgn="base">
              <a:spcBef>
                <a:spcPts val="1200"/>
              </a:spcBef>
              <a:spcAft>
                <a:spcPts val="600"/>
              </a:spcAft>
              <a:defRPr/>
            </a:pPr>
            <a:endParaRPr lang="en-US" sz="2000" dirty="0">
              <a:solidFill>
                <a:srgbClr val="000000"/>
              </a:solidFill>
              <a:latin typeface="Candara" pitchFamily="34" charset="0"/>
            </a:endParaRPr>
          </a:p>
        </p:txBody>
      </p:sp>
      <p:pic>
        <p:nvPicPr>
          <p:cNvPr id="16388" name="Picture 8"/>
          <p:cNvPicPr>
            <a:picLocks noChangeAspect="1" noChangeArrowheads="1"/>
          </p:cNvPicPr>
          <p:nvPr/>
        </p:nvPicPr>
        <p:blipFill>
          <a:blip r:embed="rId3" cstate="print"/>
          <a:srcRect/>
          <a:stretch>
            <a:fillRect/>
          </a:stretch>
        </p:blipFill>
        <p:spPr bwMode="auto">
          <a:xfrm>
            <a:off x="5375275" y="1773238"/>
            <a:ext cx="3182938" cy="2382837"/>
          </a:xfrm>
          <a:prstGeom prst="rect">
            <a:avLst/>
          </a:prstGeom>
          <a:noFill/>
          <a:ln w="9525">
            <a:noFill/>
            <a:miter lim="800000"/>
            <a:headEnd/>
            <a:tailEnd/>
          </a:ln>
        </p:spPr>
      </p:pic>
      <p:sp>
        <p:nvSpPr>
          <p:cNvPr id="16389" name="TextBox 5"/>
          <p:cNvSpPr txBox="1">
            <a:spLocks noChangeArrowheads="1"/>
          </p:cNvSpPr>
          <p:nvPr/>
        </p:nvSpPr>
        <p:spPr bwMode="auto">
          <a:xfrm>
            <a:off x="5411788" y="4357688"/>
            <a:ext cx="3152775" cy="646331"/>
          </a:xfrm>
          <a:prstGeom prst="rect">
            <a:avLst/>
          </a:prstGeom>
          <a:solidFill>
            <a:srgbClr val="C00000"/>
          </a:solidFill>
          <a:ln w="38100" algn="ctr">
            <a:solidFill>
              <a:srgbClr val="B80718"/>
            </a:solidFill>
            <a:miter lim="800000"/>
            <a:headEnd/>
            <a:tailEnd/>
          </a:ln>
        </p:spPr>
        <p:txBody>
          <a:bodyPr>
            <a:spAutoFit/>
          </a:bodyPr>
          <a:lstStyle/>
          <a:p>
            <a:pPr marL="0" lvl="1" algn="ctr" fontAlgn="base">
              <a:spcBef>
                <a:spcPts val="1200"/>
              </a:spcBef>
              <a:spcAft>
                <a:spcPts val="1200"/>
              </a:spcAft>
            </a:pPr>
            <a:r>
              <a:rPr lang="en-US" altLang="en-US" b="1" dirty="0">
                <a:solidFill>
                  <a:srgbClr val="FFFFFF"/>
                </a:solidFill>
                <a:latin typeface="Candara" pitchFamily="34" charset="0"/>
              </a:rPr>
              <a:t>Excellent feedback from the</a:t>
            </a:r>
            <a:r>
              <a:rPr lang="en-US" altLang="en-US" sz="1600" b="1" dirty="0">
                <a:solidFill>
                  <a:srgbClr val="FFFFFF"/>
                </a:solidFill>
                <a:latin typeface="Candara" pitchFamily="34" charset="0"/>
              </a:rPr>
              <a:t> </a:t>
            </a:r>
            <a:r>
              <a:rPr lang="en-US" altLang="en-US" b="1" dirty="0">
                <a:solidFill>
                  <a:srgbClr val="FFFFFF"/>
                </a:solidFill>
                <a:latin typeface="Candara" pitchFamily="34" charset="0"/>
              </a:rPr>
              <a:t>medical community</a:t>
            </a:r>
          </a:p>
        </p:txBody>
      </p:sp>
      <p:sp>
        <p:nvSpPr>
          <p:cNvPr id="16390" name="Title 1"/>
          <p:cNvSpPr txBox="1">
            <a:spLocks/>
          </p:cNvSpPr>
          <p:nvPr/>
        </p:nvSpPr>
        <p:spPr bwMode="auto">
          <a:xfrm>
            <a:off x="0" y="206375"/>
            <a:ext cx="8494713" cy="581087"/>
          </a:xfrm>
          <a:prstGeom prst="rect">
            <a:avLst/>
          </a:prstGeom>
          <a:noFill/>
          <a:ln w="9525">
            <a:noFill/>
            <a:miter lim="800000"/>
            <a:headEnd/>
            <a:tailEnd/>
          </a:ln>
        </p:spPr>
        <p:txBody>
          <a:bodyPr/>
          <a:lstStyle/>
          <a:p>
            <a:pPr fontAlgn="base">
              <a:spcBef>
                <a:spcPct val="0"/>
              </a:spcBef>
              <a:spcAft>
                <a:spcPct val="0"/>
              </a:spcAft>
            </a:pPr>
            <a:r>
              <a:rPr lang="en-US" altLang="en-US" sz="3800" b="1" dirty="0">
                <a:solidFill>
                  <a:srgbClr val="FFFFFF"/>
                </a:solidFill>
                <a:latin typeface="Candara" pitchFamily="34" charset="0"/>
              </a:rPr>
              <a:t>WIRION </a:t>
            </a:r>
            <a:r>
              <a:rPr lang="en-US" altLang="en-US" sz="3300" b="1" dirty="0">
                <a:solidFill>
                  <a:srgbClr val="FFFFFF"/>
                </a:solidFill>
                <a:latin typeface="Candara" pitchFamily="34" charset="0"/>
              </a:rPr>
              <a:t>The Ultimate Solution</a:t>
            </a:r>
          </a:p>
          <a:p>
            <a:pPr fontAlgn="base">
              <a:spcBef>
                <a:spcPct val="0"/>
              </a:spcBef>
              <a:spcAft>
                <a:spcPct val="0"/>
              </a:spcAft>
            </a:pPr>
            <a:endParaRPr lang="en-US" altLang="en-US" sz="2800" b="1" dirty="0">
              <a:solidFill>
                <a:srgbClr val="FFFFFF"/>
              </a:solidFill>
              <a:latin typeface="Candara" pitchFamily="34" charset="0"/>
            </a:endParaRPr>
          </a:p>
          <a:p>
            <a:pPr fontAlgn="base">
              <a:spcBef>
                <a:spcPct val="0"/>
              </a:spcBef>
              <a:spcAft>
                <a:spcPct val="0"/>
              </a:spcAft>
            </a:pPr>
            <a:r>
              <a:rPr lang="en-US" altLang="en-US" sz="3600" b="1" dirty="0">
                <a:solidFill>
                  <a:srgbClr val="FFFFFF"/>
                </a:solidFill>
                <a:latin typeface="Candara" pitchFamily="34" charset="0"/>
              </a:rPr>
              <a:t> d</a:t>
            </a:r>
          </a:p>
        </p:txBody>
      </p:sp>
      <p:sp>
        <p:nvSpPr>
          <p:cNvPr id="3" name="TextBox 2"/>
          <p:cNvSpPr txBox="1"/>
          <p:nvPr/>
        </p:nvSpPr>
        <p:spPr>
          <a:xfrm>
            <a:off x="5335188" y="5056126"/>
            <a:ext cx="3775521" cy="1631216"/>
          </a:xfrm>
          <a:prstGeom prst="rect">
            <a:avLst/>
          </a:prstGeom>
          <a:noFill/>
        </p:spPr>
        <p:txBody>
          <a:bodyPr wrap="square" rtlCol="1">
            <a:spAutoFit/>
          </a:bodyPr>
          <a:lstStyle/>
          <a:p>
            <a:pPr marL="342900" indent="-342900" fontAlgn="base">
              <a:spcBef>
                <a:spcPct val="0"/>
              </a:spcBef>
              <a:spcAft>
                <a:spcPct val="0"/>
              </a:spcAft>
              <a:buFont typeface="Wingdings" panose="05000000000000000000" pitchFamily="2" charset="2"/>
              <a:buChar char="ü"/>
              <a:defRPr/>
            </a:pPr>
            <a:r>
              <a:rPr lang="en-US" sz="2000" b="1" dirty="0">
                <a:solidFill>
                  <a:srgbClr val="2D2D8A">
                    <a:lumMod val="75000"/>
                  </a:srgbClr>
                </a:solidFill>
                <a:latin typeface="Candara" panose="020E0502030303020204" pitchFamily="34" charset="0"/>
              </a:rPr>
              <a:t>Simple and easy to use</a:t>
            </a:r>
          </a:p>
          <a:p>
            <a:pPr marL="342900" indent="-342900" fontAlgn="base">
              <a:spcBef>
                <a:spcPct val="0"/>
              </a:spcBef>
              <a:spcAft>
                <a:spcPct val="0"/>
              </a:spcAft>
              <a:buFont typeface="Wingdings" panose="05000000000000000000" pitchFamily="2" charset="2"/>
              <a:buChar char="ü"/>
              <a:defRPr/>
            </a:pPr>
            <a:r>
              <a:rPr lang="en-US" sz="2000" b="1" dirty="0">
                <a:solidFill>
                  <a:srgbClr val="2D2D8A">
                    <a:lumMod val="75000"/>
                  </a:srgbClr>
                </a:solidFill>
                <a:latin typeface="Candara" panose="020E0502030303020204" pitchFamily="34" charset="0"/>
              </a:rPr>
              <a:t>Any-wire is a critical feature</a:t>
            </a:r>
          </a:p>
          <a:p>
            <a:pPr marL="342900" indent="-342900" fontAlgn="base">
              <a:spcBef>
                <a:spcPct val="0"/>
              </a:spcBef>
              <a:spcAft>
                <a:spcPct val="0"/>
              </a:spcAft>
              <a:buFont typeface="Wingdings" panose="05000000000000000000" pitchFamily="2" charset="2"/>
              <a:buChar char="ü"/>
              <a:defRPr/>
            </a:pPr>
            <a:r>
              <a:rPr lang="en-US" sz="2000" b="1" dirty="0">
                <a:solidFill>
                  <a:srgbClr val="2D2D8A">
                    <a:lumMod val="75000"/>
                  </a:srgbClr>
                </a:solidFill>
                <a:latin typeface="Candara" panose="020E0502030303020204" pitchFamily="34" charset="0"/>
              </a:rPr>
              <a:t>Optimal wall apposition</a:t>
            </a:r>
          </a:p>
          <a:p>
            <a:pPr marL="342900" indent="-342900" fontAlgn="base">
              <a:spcBef>
                <a:spcPct val="0"/>
              </a:spcBef>
              <a:spcAft>
                <a:spcPct val="0"/>
              </a:spcAft>
              <a:buFont typeface="Wingdings" panose="05000000000000000000" pitchFamily="2" charset="2"/>
              <a:buChar char="ü"/>
              <a:defRPr/>
            </a:pPr>
            <a:r>
              <a:rPr lang="en-US" sz="2000" b="1" dirty="0">
                <a:solidFill>
                  <a:srgbClr val="2D2D8A">
                    <a:lumMod val="75000"/>
                  </a:srgbClr>
                </a:solidFill>
                <a:latin typeface="Candara" panose="020E0502030303020204" pitchFamily="34" charset="0"/>
              </a:rPr>
              <a:t>Strong capturing ability</a:t>
            </a:r>
          </a:p>
          <a:p>
            <a:pPr marL="342900" indent="-342900" fontAlgn="base">
              <a:spcBef>
                <a:spcPct val="0"/>
              </a:spcBef>
              <a:spcAft>
                <a:spcPct val="0"/>
              </a:spcAft>
              <a:buFont typeface="Wingdings" panose="05000000000000000000" pitchFamily="2" charset="2"/>
              <a:buChar char="ü"/>
              <a:defRPr/>
            </a:pPr>
            <a:endParaRPr lang="he-IL" sz="2000" b="1" dirty="0">
              <a:solidFill>
                <a:srgbClr val="FF0000"/>
              </a:solidFill>
            </a:endParaRPr>
          </a:p>
        </p:txBody>
      </p:sp>
      <p:pic>
        <p:nvPicPr>
          <p:cNvPr id="8" name="Picture 2" descr="U:\Gonen\Pictures\ICI picture 20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785738" y="2447079"/>
            <a:ext cx="2376264" cy="102773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מלבן מעוגל 18"/>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solidFill>
                <a:prstClr val="black"/>
              </a:solidFill>
            </a:endParaRPr>
          </a:p>
        </p:txBody>
      </p:sp>
      <p:sp>
        <p:nvSpPr>
          <p:cNvPr id="10" name="מלבן 19"/>
          <p:cNvSpPr/>
          <p:nvPr/>
        </p:nvSpPr>
        <p:spPr bwMode="auto">
          <a:xfrm>
            <a:off x="779463" y="152401"/>
            <a:ext cx="3810000" cy="304799"/>
          </a:xfrm>
          <a:prstGeom prst="rect">
            <a:avLst/>
          </a:prstGeom>
          <a:noFill/>
          <a:ln w="9525" cap="flat" cmpd="sng" algn="ctr">
            <a:noFill/>
            <a:prstDash val="solid"/>
            <a:round/>
            <a:headEnd type="none" w="med" len="med"/>
            <a:tailEnd type="none" w="med" len="med"/>
          </a:ln>
          <a:effectLst/>
        </p:spPr>
        <p:txBody>
          <a:bodyPr rtlCol="1"/>
          <a:lstStyle/>
          <a:p>
            <a:pPr>
              <a:defRPr/>
            </a:pPr>
            <a:r>
              <a:rPr lang="en-US" sz="2800" b="1" dirty="0" err="1">
                <a:solidFill>
                  <a:prstClr val="white"/>
                </a:solidFill>
                <a:latin typeface="Calibri" pitchFamily="34" charset="0"/>
                <a:cs typeface="Calibri" pitchFamily="34" charset="0"/>
              </a:rPr>
              <a:t>UniGrd</a:t>
            </a:r>
            <a:r>
              <a:rPr lang="en-US" sz="2800" b="1" dirty="0">
                <a:solidFill>
                  <a:prstClr val="white"/>
                </a:solidFill>
                <a:latin typeface="Calibri" pitchFamily="34" charset="0"/>
                <a:cs typeface="Calibri" pitchFamily="34" charset="0"/>
              </a:rPr>
              <a:t> (WIRION) EPD</a:t>
            </a:r>
            <a:endParaRPr lang="he-IL" sz="2800" b="1" dirty="0">
              <a:solidFill>
                <a:prstClr val="white"/>
              </a:solidFill>
              <a:latin typeface="Calibri" pitchFamily="34" charset="0"/>
              <a:cs typeface="Calibri" pitchFamily="34" charset="0"/>
            </a:endParaRPr>
          </a:p>
        </p:txBody>
      </p:sp>
      <p:pic>
        <p:nvPicPr>
          <p:cNvPr id="2" name="Picture 1">
            <a:extLst>
              <a:ext uri="{FF2B5EF4-FFF2-40B4-BE49-F238E27FC236}">
                <a16:creationId xmlns:a16="http://schemas.microsoft.com/office/drawing/2014/main" id="{326DFC5E-B604-9BE3-D6CA-0B35274491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1704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1" name="Picture 30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026296"/>
            <a:ext cx="8084377" cy="936104"/>
          </a:xfrm>
          <a:prstGeom prst="rect">
            <a:avLst/>
          </a:prstGeom>
        </p:spPr>
      </p:pic>
      <p:sp>
        <p:nvSpPr>
          <p:cNvPr id="3083" name="Rectangle 3082"/>
          <p:cNvSpPr/>
          <p:nvPr/>
        </p:nvSpPr>
        <p:spPr>
          <a:xfrm>
            <a:off x="179512" y="990600"/>
            <a:ext cx="8964488" cy="1938992"/>
          </a:xfrm>
          <a:prstGeom prst="rect">
            <a:avLst/>
          </a:prstGeom>
        </p:spPr>
        <p:txBody>
          <a:bodyPr wrap="square">
            <a:spAutoFit/>
          </a:bodyPr>
          <a:lstStyle/>
          <a:p>
            <a:pPr defTabSz="822960" fontAlgn="auto">
              <a:spcBef>
                <a:spcPts val="0"/>
              </a:spcBef>
              <a:spcAft>
                <a:spcPts val="0"/>
              </a:spcAft>
            </a:pPr>
            <a:r>
              <a:rPr lang="nl-BE" sz="2000" b="1" dirty="0">
                <a:solidFill>
                  <a:srgbClr val="000000"/>
                </a:solidFill>
                <a:latin typeface="Candara" pitchFamily="34" charset="0"/>
              </a:rPr>
              <a:t>Delivery Catheter:</a:t>
            </a:r>
            <a:r>
              <a:rPr lang="nl-BE" sz="2000" dirty="0">
                <a:solidFill>
                  <a:srgbClr val="000000"/>
                </a:solidFill>
                <a:latin typeface="Candara" pitchFamily="34" charset="0"/>
              </a:rPr>
              <a:t> Rapid exchange, 3.2F - contains and delivers the filter unit</a:t>
            </a:r>
          </a:p>
          <a:p>
            <a:pPr marL="704850" lvl="1" indent="-266700" defTabSz="457200" fontAlgn="auto">
              <a:spcBef>
                <a:spcPts val="0"/>
              </a:spcBef>
              <a:spcAft>
                <a:spcPts val="0"/>
              </a:spcAft>
              <a:buClr>
                <a:srgbClr val="C00000"/>
              </a:buClr>
              <a:buSzPct val="95000"/>
              <a:buFont typeface="Wingdings" pitchFamily="2" charset="2"/>
              <a:buChar char="§"/>
              <a:defRPr/>
            </a:pPr>
            <a:r>
              <a:rPr lang="nl-BE" sz="2000" b="1" dirty="0">
                <a:solidFill>
                  <a:srgbClr val="000000"/>
                </a:solidFill>
                <a:latin typeface="Candara" pitchFamily="34" charset="0"/>
              </a:rPr>
              <a:t>Delivered over any 0.014” guidewire</a:t>
            </a:r>
          </a:p>
          <a:p>
            <a:pPr marL="704850" lvl="1" indent="-266700" defTabSz="457200" fontAlgn="auto">
              <a:spcBef>
                <a:spcPts val="0"/>
              </a:spcBef>
              <a:spcAft>
                <a:spcPts val="0"/>
              </a:spcAft>
              <a:buClr>
                <a:srgbClr val="C00000"/>
              </a:buClr>
              <a:buSzPct val="95000"/>
              <a:buFont typeface="Wingdings" pitchFamily="2" charset="2"/>
              <a:buChar char="§"/>
              <a:defRPr/>
            </a:pPr>
            <a:r>
              <a:rPr lang="nl-BE" sz="2000" b="1" dirty="0">
                <a:solidFill>
                  <a:srgbClr val="000000"/>
                </a:solidFill>
                <a:latin typeface="Candara" pitchFamily="34" charset="0"/>
              </a:rPr>
              <a:t>Proprietary locking mechanism</a:t>
            </a:r>
            <a:r>
              <a:rPr lang="nl-BE" sz="2000" dirty="0">
                <a:solidFill>
                  <a:srgbClr val="000000"/>
                </a:solidFill>
                <a:latin typeface="Candara" pitchFamily="34" charset="0"/>
              </a:rPr>
              <a:t> secures the filter to the wire </a:t>
            </a:r>
            <a:endParaRPr lang="nl-BE" sz="2000" strike="sngStrike" dirty="0">
              <a:solidFill>
                <a:srgbClr val="000000"/>
              </a:solidFill>
              <a:latin typeface="Candara" pitchFamily="34" charset="0"/>
            </a:endParaRPr>
          </a:p>
          <a:p>
            <a:pPr marL="704850" lvl="1" indent="-266700" defTabSz="457200" fontAlgn="auto">
              <a:spcBef>
                <a:spcPts val="0"/>
              </a:spcBef>
              <a:spcAft>
                <a:spcPts val="0"/>
              </a:spcAft>
              <a:buClr>
                <a:srgbClr val="C00000"/>
              </a:buClr>
              <a:buSzPct val="95000"/>
              <a:buFont typeface="Wingdings" pitchFamily="2" charset="2"/>
              <a:buChar char="§"/>
              <a:defRPr/>
            </a:pPr>
            <a:r>
              <a:rPr lang="nl-BE" sz="2000" dirty="0">
                <a:solidFill>
                  <a:srgbClr val="000000"/>
                </a:solidFill>
                <a:latin typeface="Candara" pitchFamily="34" charset="0"/>
              </a:rPr>
              <a:t>Filter deploys by withdrawing the delivery catheter</a:t>
            </a:r>
          </a:p>
          <a:p>
            <a:pPr defTabSz="457200" fontAlgn="auto">
              <a:spcBef>
                <a:spcPts val="0"/>
              </a:spcBef>
              <a:spcAft>
                <a:spcPts val="0"/>
              </a:spcAft>
              <a:buClr>
                <a:srgbClr val="C00000"/>
              </a:buClr>
              <a:buSzPct val="95000"/>
              <a:defRPr/>
            </a:pPr>
            <a:r>
              <a:rPr lang="nl-BE" sz="2000" b="1" dirty="0">
                <a:solidFill>
                  <a:srgbClr val="000000"/>
                </a:solidFill>
                <a:latin typeface="Candara" pitchFamily="34" charset="0"/>
              </a:rPr>
              <a:t>Filter Unit</a:t>
            </a:r>
            <a:r>
              <a:rPr lang="nl-BE" sz="2000" dirty="0">
                <a:solidFill>
                  <a:srgbClr val="000000"/>
                </a:solidFill>
                <a:latin typeface="Candara" pitchFamily="34" charset="0"/>
              </a:rPr>
              <a:t>: Nylon mesh and Nitinol frame, </a:t>
            </a:r>
            <a:r>
              <a:rPr lang="en-US" sz="2000" dirty="0">
                <a:solidFill>
                  <a:srgbClr val="000000"/>
                </a:solidFill>
                <a:latin typeface="Candara" pitchFamily="34" charset="0"/>
              </a:rPr>
              <a:t>Concentric design with 120μ pore size</a:t>
            </a:r>
          </a:p>
          <a:p>
            <a:pPr marL="800100" lvl="1" indent="-342900" defTabSz="457200">
              <a:buClr>
                <a:srgbClr val="C00000"/>
              </a:buClr>
              <a:buSzPct val="50000"/>
              <a:buFont typeface="Wingdings" charset="2"/>
              <a:buChar char="n"/>
              <a:defRPr/>
            </a:pPr>
            <a:r>
              <a:rPr lang="nl-BE" sz="2000" dirty="0">
                <a:solidFill>
                  <a:srgbClr val="000000"/>
                </a:solidFill>
                <a:latin typeface="Candara" pitchFamily="34" charset="0"/>
              </a:rPr>
              <a:t>Compatible with vessels from 3.5-6.0mm</a:t>
            </a:r>
            <a:endParaRPr lang="en-US" sz="2000" dirty="0">
              <a:solidFill>
                <a:srgbClr val="000000"/>
              </a:solidFill>
              <a:latin typeface="Candara" pitchFamily="34" charset="0"/>
            </a:endParaRPr>
          </a:p>
        </p:txBody>
      </p:sp>
      <p:sp>
        <p:nvSpPr>
          <p:cNvPr id="16" name="Title 1"/>
          <p:cNvSpPr txBox="1">
            <a:spLocks/>
          </p:cNvSpPr>
          <p:nvPr/>
        </p:nvSpPr>
        <p:spPr>
          <a:xfrm>
            <a:off x="1085360" y="333615"/>
            <a:ext cx="5664200" cy="1005185"/>
          </a:xfrm>
          <a:prstGeom prst="rect">
            <a:avLst/>
          </a:prstGeom>
        </p:spPr>
        <p:txBody>
          <a:bodyPr anchor="ctr"/>
          <a:lstStyle/>
          <a:p>
            <a:pPr algn="ctr" defTabSz="457200">
              <a:defRPr/>
            </a:pPr>
            <a:endParaRPr lang="en-US" sz="4400" b="1" dirty="0">
              <a:solidFill>
                <a:srgbClr val="4F81BD">
                  <a:lumMod val="20000"/>
                  <a:lumOff val="80000"/>
                </a:srgbClr>
              </a:solidFill>
              <a:latin typeface="Calibri" pitchFamily="34" charset="0"/>
              <a:cs typeface="Calibri" pitchFamily="34" charset="0"/>
            </a:endParaRPr>
          </a:p>
        </p:txBody>
      </p:sp>
      <p:sp>
        <p:nvSpPr>
          <p:cNvPr id="5" name="Rectangle 4"/>
          <p:cNvSpPr/>
          <p:nvPr/>
        </p:nvSpPr>
        <p:spPr>
          <a:xfrm>
            <a:off x="262836" y="3825044"/>
            <a:ext cx="8561250" cy="1154162"/>
          </a:xfrm>
          <a:prstGeom prst="rect">
            <a:avLst/>
          </a:prstGeom>
        </p:spPr>
        <p:txBody>
          <a:bodyPr wrap="square">
            <a:spAutoFit/>
          </a:bodyPr>
          <a:lstStyle/>
          <a:p>
            <a:pPr defTabSz="822960" fontAlgn="auto">
              <a:lnSpc>
                <a:spcPct val="115000"/>
              </a:lnSpc>
              <a:spcBef>
                <a:spcPts val="0"/>
              </a:spcBef>
              <a:spcAft>
                <a:spcPts val="0"/>
              </a:spcAft>
            </a:pPr>
            <a:r>
              <a:rPr lang="nl-BE" sz="2000" b="1" dirty="0">
                <a:solidFill>
                  <a:srgbClr val="000000"/>
                </a:solidFill>
                <a:latin typeface="Candara" pitchFamily="34" charset="0"/>
              </a:rPr>
              <a:t>Retrieval Catheter</a:t>
            </a:r>
            <a:r>
              <a:rPr lang="nl-BE" sz="2000" dirty="0">
                <a:solidFill>
                  <a:srgbClr val="000000"/>
                </a:solidFill>
                <a:latin typeface="Candara" pitchFamily="34" charset="0"/>
              </a:rPr>
              <a:t>: Rapid exchange, 4.8F with </a:t>
            </a:r>
            <a:r>
              <a:rPr lang="nl-BE" sz="2000" b="1" dirty="0">
                <a:solidFill>
                  <a:srgbClr val="000000"/>
                </a:solidFill>
                <a:latin typeface="Candara" pitchFamily="34" charset="0"/>
              </a:rPr>
              <a:t>retractable tip</a:t>
            </a:r>
          </a:p>
          <a:p>
            <a:pPr marL="704850" lvl="1" indent="-266700" defTabSz="457200" fontAlgn="auto">
              <a:lnSpc>
                <a:spcPct val="115000"/>
              </a:lnSpc>
              <a:spcBef>
                <a:spcPts val="0"/>
              </a:spcBef>
              <a:spcAft>
                <a:spcPts val="0"/>
              </a:spcAft>
              <a:buClr>
                <a:srgbClr val="C00000"/>
              </a:buClr>
              <a:buSzPct val="95000"/>
              <a:buFont typeface="Wingdings" pitchFamily="2" charset="2"/>
              <a:buChar char="§"/>
              <a:defRPr/>
            </a:pPr>
            <a:r>
              <a:rPr lang="nl-BE" sz="2000" dirty="0">
                <a:solidFill>
                  <a:srgbClr val="000000"/>
                </a:solidFill>
                <a:latin typeface="Candara" pitchFamily="34" charset="0"/>
              </a:rPr>
              <a:t>Captures and retrieves the filter unit with any embolic debris</a:t>
            </a:r>
            <a:endParaRPr lang="he-IL" sz="2000" dirty="0">
              <a:solidFill>
                <a:srgbClr val="000000"/>
              </a:solidFill>
              <a:latin typeface="Candara" pitchFamily="34" charset="0"/>
            </a:endParaRPr>
          </a:p>
          <a:p>
            <a:pPr marL="704850" lvl="1" indent="-266700" defTabSz="457200" fontAlgn="auto">
              <a:lnSpc>
                <a:spcPct val="115000"/>
              </a:lnSpc>
              <a:spcBef>
                <a:spcPts val="0"/>
              </a:spcBef>
              <a:spcAft>
                <a:spcPts val="0"/>
              </a:spcAft>
              <a:buClr>
                <a:srgbClr val="C00000"/>
              </a:buClr>
              <a:buSzPct val="95000"/>
              <a:buFont typeface="Wingdings" pitchFamily="2" charset="2"/>
              <a:buChar char="§"/>
              <a:defRPr/>
            </a:pPr>
            <a:r>
              <a:rPr lang="nl-BE" sz="2000" dirty="0">
                <a:solidFill>
                  <a:srgbClr val="000000"/>
                </a:solidFill>
                <a:latin typeface="Candara" pitchFamily="34" charset="0"/>
              </a:rPr>
              <a:t>Retractable tip improves deliverability, then allows smooth capture</a:t>
            </a:r>
          </a:p>
        </p:txBody>
      </p:sp>
      <p:sp>
        <p:nvSpPr>
          <p:cNvPr id="27" name="מלבן מעוגל 18"/>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solidFill>
                <a:prstClr val="black"/>
              </a:solidFill>
            </a:endParaRPr>
          </a:p>
        </p:txBody>
      </p:sp>
      <p:sp>
        <p:nvSpPr>
          <p:cNvPr id="3" name="TextBox 2"/>
          <p:cNvSpPr txBox="1"/>
          <p:nvPr/>
        </p:nvSpPr>
        <p:spPr>
          <a:xfrm>
            <a:off x="834191" y="82290"/>
            <a:ext cx="3511973" cy="800219"/>
          </a:xfrm>
          <a:prstGeom prst="rect">
            <a:avLst/>
          </a:prstGeom>
          <a:noFill/>
        </p:spPr>
        <p:txBody>
          <a:bodyPr wrap="square" rtlCol="1">
            <a:spAutoFit/>
          </a:bodyPr>
          <a:lstStyle/>
          <a:p>
            <a:r>
              <a:rPr lang="en-US" sz="2800" b="1" dirty="0">
                <a:solidFill>
                  <a:prstClr val="white"/>
                </a:solidFill>
                <a:latin typeface="Calibri" pitchFamily="34" charset="0"/>
                <a:cs typeface="Calibri" pitchFamily="34" charset="0"/>
              </a:rPr>
              <a:t>System Components</a:t>
            </a:r>
          </a:p>
          <a:p>
            <a:endParaRPr lang="he-IL" dirty="0"/>
          </a:p>
        </p:txBody>
      </p:sp>
      <p:pic>
        <p:nvPicPr>
          <p:cNvPr id="28" name="Picture 27" descr="green tip">
            <a:extLst>
              <a:ext uri="{FF2B5EF4-FFF2-40B4-BE49-F238E27FC236}">
                <a16:creationId xmlns:a16="http://schemas.microsoft.com/office/drawing/2014/main" id="{D0065368-1B8D-4743-AC0B-A0172737B69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0282" y="5181600"/>
            <a:ext cx="3431764" cy="986561"/>
          </a:xfrm>
          <a:prstGeom prst="rect">
            <a:avLst/>
          </a:prstGeom>
          <a:noFill/>
          <a:ln>
            <a:noFill/>
          </a:ln>
        </p:spPr>
      </p:pic>
      <p:pic>
        <p:nvPicPr>
          <p:cNvPr id="2" name="Picture 1">
            <a:extLst>
              <a:ext uri="{FF2B5EF4-FFF2-40B4-BE49-F238E27FC236}">
                <a16:creationId xmlns:a16="http://schemas.microsoft.com/office/drawing/2014/main" id="{D2D3CCD2-9445-DC67-50EC-A06E307A3A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4974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8549" y="476673"/>
            <a:ext cx="5664200" cy="1125538"/>
          </a:xfrm>
          <a:prstGeom prst="rect">
            <a:avLst/>
          </a:prstGeom>
        </p:spPr>
        <p:txBody>
          <a:bodyPr anchor="ctr"/>
          <a:lstStyle/>
          <a:p>
            <a:pPr>
              <a:defRPr/>
            </a:pPr>
            <a:r>
              <a:rPr lang="en-US" sz="3800" dirty="0">
                <a:solidFill>
                  <a:srgbClr val="FFFFFF"/>
                </a:solidFill>
                <a:latin typeface="Candara" pitchFamily="34" charset="0"/>
              </a:rPr>
              <a:t>  </a:t>
            </a:r>
            <a:endParaRPr lang="en-US" dirty="0">
              <a:solidFill>
                <a:srgbClr val="000000"/>
              </a:solidFill>
              <a:latin typeface="Calibri" panose="020F0502020204030204" pitchFamily="34" charset="0"/>
            </a:endParaRPr>
          </a:p>
        </p:txBody>
      </p:sp>
      <p:sp>
        <p:nvSpPr>
          <p:cNvPr id="3" name="Rectangle 2"/>
          <p:cNvSpPr/>
          <p:nvPr/>
        </p:nvSpPr>
        <p:spPr>
          <a:xfrm>
            <a:off x="287524" y="1239281"/>
            <a:ext cx="8568952" cy="1938992"/>
          </a:xfrm>
          <a:prstGeom prst="rect">
            <a:avLst/>
          </a:prstGeom>
        </p:spPr>
        <p:txBody>
          <a:bodyPr wrap="square">
            <a:spAutoFit/>
          </a:bodyPr>
          <a:lstStyle/>
          <a:p>
            <a:pPr marL="342900" indent="-342900">
              <a:buFont typeface="Arial" pitchFamily="34" charset="0"/>
              <a:buChar char="•"/>
            </a:pPr>
            <a:r>
              <a:rPr lang="en-US" sz="2000" dirty="0">
                <a:solidFill>
                  <a:srgbClr val="000000"/>
                </a:solidFill>
                <a:latin typeface="Candara" panose="020E0502030303020204" pitchFamily="34" charset="0"/>
              </a:rPr>
              <a:t>The filter unit is a </a:t>
            </a:r>
            <a:r>
              <a:rPr lang="en-US" sz="2000" b="1" dirty="0">
                <a:solidFill>
                  <a:srgbClr val="000000"/>
                </a:solidFill>
                <a:latin typeface="Candara" panose="020E0502030303020204" pitchFamily="34" charset="0"/>
              </a:rPr>
              <a:t>Nylon membrane on a Nitinol frame</a:t>
            </a:r>
          </a:p>
          <a:p>
            <a:pPr marL="342900" indent="-342900">
              <a:buFont typeface="Arial" pitchFamily="34" charset="0"/>
              <a:buChar char="•"/>
            </a:pPr>
            <a:r>
              <a:rPr lang="en-US" sz="2000" b="1" dirty="0">
                <a:solidFill>
                  <a:srgbClr val="000000"/>
                </a:solidFill>
                <a:latin typeface="Candara" panose="020E0502030303020204" pitchFamily="34" charset="0"/>
              </a:rPr>
              <a:t>3 marker bands </a:t>
            </a:r>
            <a:r>
              <a:rPr lang="en-US" sz="2000" dirty="0">
                <a:solidFill>
                  <a:srgbClr val="000000"/>
                </a:solidFill>
                <a:latin typeface="Candara" panose="020E0502030303020204" pitchFamily="34" charset="0"/>
              </a:rPr>
              <a:t>identify the proximal edge of the filter membrane</a:t>
            </a:r>
          </a:p>
          <a:p>
            <a:pPr marL="342900" indent="-342900">
              <a:buFont typeface="Arial" pitchFamily="34" charset="0"/>
              <a:buChar char="•"/>
            </a:pPr>
            <a:r>
              <a:rPr lang="en-US" sz="2000" dirty="0">
                <a:solidFill>
                  <a:srgbClr val="000000"/>
                </a:solidFill>
                <a:latin typeface="Candara" panose="020E0502030303020204" pitchFamily="34" charset="0"/>
              </a:rPr>
              <a:t>Distal and proximal marker bands identify filter landing zone </a:t>
            </a:r>
          </a:p>
          <a:p>
            <a:pPr marL="342900" indent="-342900">
              <a:buFont typeface="Arial" pitchFamily="34" charset="0"/>
              <a:buChar char="•"/>
            </a:pPr>
            <a:r>
              <a:rPr lang="en-US" sz="2000" dirty="0">
                <a:solidFill>
                  <a:srgbClr val="000000"/>
                </a:solidFill>
                <a:latin typeface="Candara" panose="020E0502030303020204" pitchFamily="34" charset="0"/>
              </a:rPr>
              <a:t>The locking mechanism is integral to the proximal edge of the Nitinol frame and secures the filter </a:t>
            </a:r>
            <a:r>
              <a:rPr lang="en-US" sz="2000" b="1" dirty="0">
                <a:solidFill>
                  <a:srgbClr val="000000"/>
                </a:solidFill>
                <a:latin typeface="Candara" panose="020E0502030303020204" pitchFamily="34" charset="0"/>
              </a:rPr>
              <a:t>unit to any 0.014” guidewire</a:t>
            </a:r>
          </a:p>
          <a:p>
            <a:pPr marL="342900" indent="-342900">
              <a:buFont typeface="Arial" pitchFamily="34" charset="0"/>
              <a:buChar char="•"/>
            </a:pPr>
            <a:r>
              <a:rPr lang="en-US" sz="2000" b="1" dirty="0">
                <a:solidFill>
                  <a:srgbClr val="000000"/>
                </a:solidFill>
                <a:latin typeface="Candara" panose="020E0502030303020204" pitchFamily="34" charset="0"/>
              </a:rPr>
              <a:t>Filter can lock anywhere on the guidewire anywhere in the vessel</a:t>
            </a:r>
          </a:p>
        </p:txBody>
      </p:sp>
      <p:pic>
        <p:nvPicPr>
          <p:cNvPr id="1024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6969" y="4577580"/>
            <a:ext cx="2527361" cy="1716001"/>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4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565389"/>
            <a:ext cx="1046957" cy="72008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0249" name="Straight Connector 5"/>
          <p:cNvCxnSpPr>
            <a:cxnSpLocks noChangeShapeType="1"/>
          </p:cNvCxnSpPr>
          <p:nvPr/>
        </p:nvCxnSpPr>
        <p:spPr bwMode="auto">
          <a:xfrm>
            <a:off x="3275856" y="5069445"/>
            <a:ext cx="1656184" cy="216024"/>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sp>
        <p:nvSpPr>
          <p:cNvPr id="2" name="Rectangle 1"/>
          <p:cNvSpPr/>
          <p:nvPr/>
        </p:nvSpPr>
        <p:spPr bwMode="auto">
          <a:xfrm>
            <a:off x="2771800" y="4781413"/>
            <a:ext cx="504056" cy="307950"/>
          </a:xfrm>
          <a:prstGeom prst="rect">
            <a:avLst/>
          </a:prstGeom>
          <a:noFill/>
          <a:ln w="15875" cap="flat" cmpd="sng" algn="ctr">
            <a:solidFill>
              <a:schemeClr val="tx1"/>
            </a:solidFill>
            <a:prstDash val="solid"/>
            <a:round/>
            <a:headEnd type="none" w="med" len="med"/>
            <a:tailEnd type="none" w="med" len="med"/>
          </a:ln>
          <a:effectLst/>
        </p:spPr>
        <p:txBody>
          <a:bodyPr wrap="square" rtlCol="0" anchor="ctr">
            <a:spAutoFit/>
          </a:bodyPr>
          <a:lstStyle/>
          <a:p>
            <a:pPr algn="ctr"/>
            <a:endParaRPr lang="en-US" sz="1600" dirty="0">
              <a:solidFill>
                <a:srgbClr val="000000"/>
              </a:solidFill>
            </a:endParaRPr>
          </a:p>
        </p:txBody>
      </p:sp>
      <p:pic>
        <p:nvPicPr>
          <p:cNvPr id="819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7402" b="5807"/>
          <a:stretch/>
        </p:blipFill>
        <p:spPr bwMode="auto">
          <a:xfrm>
            <a:off x="6850859" y="3259720"/>
            <a:ext cx="1431651" cy="3336751"/>
          </a:xfrm>
          <a:prstGeom prst="rect">
            <a:avLst/>
          </a:prstGeom>
          <a:noFill/>
          <a:ln w="15875">
            <a:solidFill>
              <a:srgbClr val="000000"/>
            </a:solidFill>
            <a:miter lim="800000"/>
            <a:headEnd/>
            <a:tailEn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27"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3592" t="65789" r="23298" b="22983"/>
          <a:stretch/>
        </p:blipFill>
        <p:spPr bwMode="auto">
          <a:xfrm>
            <a:off x="679437" y="3212976"/>
            <a:ext cx="5973420" cy="10102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0" name="Straight Connector 5"/>
          <p:cNvCxnSpPr>
            <a:cxnSpLocks noChangeShapeType="1"/>
          </p:cNvCxnSpPr>
          <p:nvPr/>
        </p:nvCxnSpPr>
        <p:spPr bwMode="auto">
          <a:xfrm flipV="1">
            <a:off x="3275856" y="4565389"/>
            <a:ext cx="1656184" cy="216024"/>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sp>
        <p:nvSpPr>
          <p:cNvPr id="15" name="TextBox 14"/>
          <p:cNvSpPr txBox="1"/>
          <p:nvPr/>
        </p:nvSpPr>
        <p:spPr>
          <a:xfrm>
            <a:off x="4835300" y="5285469"/>
            <a:ext cx="1339053" cy="461665"/>
          </a:xfrm>
          <a:prstGeom prst="rect">
            <a:avLst/>
          </a:prstGeom>
          <a:noFill/>
        </p:spPr>
        <p:txBody>
          <a:bodyPr wrap="none" rtlCol="0">
            <a:spAutoFit/>
          </a:bodyPr>
          <a:lstStyle/>
          <a:p>
            <a:pPr algn="ctr"/>
            <a:r>
              <a:rPr lang="en-US" sz="1200" b="0" dirty="0">
                <a:solidFill>
                  <a:srgbClr val="000000"/>
                </a:solidFill>
              </a:rPr>
              <a:t>Radiopaque</a:t>
            </a:r>
          </a:p>
          <a:p>
            <a:pPr algn="ctr"/>
            <a:r>
              <a:rPr lang="en-US" sz="1200" b="0" dirty="0">
                <a:solidFill>
                  <a:srgbClr val="000000"/>
                </a:solidFill>
              </a:rPr>
              <a:t>Markers on Filter</a:t>
            </a:r>
          </a:p>
        </p:txBody>
      </p:sp>
      <p:cxnSp>
        <p:nvCxnSpPr>
          <p:cNvPr id="5" name="Straight Arrow Connector 4"/>
          <p:cNvCxnSpPr/>
          <p:nvPr/>
        </p:nvCxnSpPr>
        <p:spPr bwMode="auto">
          <a:xfrm flipV="1">
            <a:off x="6372200" y="4005064"/>
            <a:ext cx="792088" cy="1872208"/>
          </a:xfrm>
          <a:prstGeom prst="straightConnector1">
            <a:avLst/>
          </a:prstGeom>
          <a:solidFill>
            <a:srgbClr val="EFAFB1"/>
          </a:solidFill>
          <a:ln w="9525" cap="flat" cmpd="sng" algn="ctr">
            <a:solidFill>
              <a:schemeClr val="accent2"/>
            </a:solidFill>
            <a:prstDash val="solid"/>
            <a:round/>
            <a:headEnd type="none" w="med" len="med"/>
            <a:tailEnd type="arrow"/>
          </a:ln>
          <a:effectLst/>
        </p:spPr>
      </p:cxnSp>
      <p:cxnSp>
        <p:nvCxnSpPr>
          <p:cNvPr id="17" name="Straight Arrow Connector 16"/>
          <p:cNvCxnSpPr/>
          <p:nvPr/>
        </p:nvCxnSpPr>
        <p:spPr bwMode="auto">
          <a:xfrm>
            <a:off x="6444208" y="6021288"/>
            <a:ext cx="1296144" cy="216024"/>
          </a:xfrm>
          <a:prstGeom prst="straightConnector1">
            <a:avLst/>
          </a:prstGeom>
          <a:solidFill>
            <a:srgbClr val="EFAFB1"/>
          </a:solidFill>
          <a:ln w="9525" cap="flat" cmpd="sng" algn="ctr">
            <a:solidFill>
              <a:schemeClr val="accent2"/>
            </a:solidFill>
            <a:prstDash val="solid"/>
            <a:round/>
            <a:headEnd type="none" w="med" len="med"/>
            <a:tailEnd type="arrow"/>
          </a:ln>
          <a:effectLst/>
        </p:spPr>
      </p:cxnSp>
      <p:sp>
        <p:nvSpPr>
          <p:cNvPr id="21" name="TextBox 20"/>
          <p:cNvSpPr txBox="1"/>
          <p:nvPr/>
        </p:nvSpPr>
        <p:spPr>
          <a:xfrm>
            <a:off x="4788024" y="5847655"/>
            <a:ext cx="1872208" cy="461665"/>
          </a:xfrm>
          <a:prstGeom prst="rect">
            <a:avLst/>
          </a:prstGeom>
          <a:noFill/>
        </p:spPr>
        <p:txBody>
          <a:bodyPr wrap="square" rtlCol="0">
            <a:spAutoFit/>
          </a:bodyPr>
          <a:lstStyle/>
          <a:p>
            <a:pPr algn="ctr"/>
            <a:r>
              <a:rPr lang="en-US" sz="1200" b="0" dirty="0">
                <a:solidFill>
                  <a:srgbClr val="000000"/>
                </a:solidFill>
              </a:rPr>
              <a:t>Proximal and Distal Radiopaque Markers</a:t>
            </a:r>
          </a:p>
        </p:txBody>
      </p:sp>
      <p:sp>
        <p:nvSpPr>
          <p:cNvPr id="16" name="מלבן מעוגל 18"/>
          <p:cNvSpPr/>
          <p:nvPr/>
        </p:nvSpPr>
        <p:spPr bwMode="auto">
          <a:xfrm>
            <a:off x="142875" y="76200"/>
            <a:ext cx="8858250" cy="609600"/>
          </a:xfrm>
          <a:prstGeom prst="roundRect">
            <a:avLst/>
          </a:prstGeom>
          <a:solidFill>
            <a:srgbClr val="C00000"/>
          </a:solidFill>
          <a:ln w="9525" cap="flat" cmpd="sng" algn="ctr">
            <a:noFill/>
            <a:prstDash val="solid"/>
            <a:round/>
            <a:headEnd type="none" w="med" len="med"/>
            <a:tailEnd type="none" w="med" len="med"/>
          </a:ln>
          <a:effectLst/>
        </p:spPr>
        <p:txBody>
          <a:bodyPr rtlCol="1"/>
          <a:lstStyle/>
          <a:p>
            <a:pPr>
              <a:defRPr/>
            </a:pPr>
            <a:endParaRPr lang="he-IL" dirty="0">
              <a:solidFill>
                <a:prstClr val="black"/>
              </a:solidFill>
            </a:endParaRPr>
          </a:p>
        </p:txBody>
      </p:sp>
      <p:sp>
        <p:nvSpPr>
          <p:cNvPr id="4" name="TextBox 3"/>
          <p:cNvSpPr txBox="1"/>
          <p:nvPr/>
        </p:nvSpPr>
        <p:spPr>
          <a:xfrm>
            <a:off x="380030" y="122351"/>
            <a:ext cx="2362200" cy="523220"/>
          </a:xfrm>
          <a:prstGeom prst="rect">
            <a:avLst/>
          </a:prstGeom>
          <a:noFill/>
        </p:spPr>
        <p:txBody>
          <a:bodyPr wrap="square" rtlCol="1">
            <a:spAutoFit/>
          </a:bodyPr>
          <a:lstStyle/>
          <a:p>
            <a:r>
              <a:rPr lang="en-US" sz="2800" b="1" dirty="0">
                <a:solidFill>
                  <a:prstClr val="white"/>
                </a:solidFill>
                <a:latin typeface="Calibri" pitchFamily="34" charset="0"/>
                <a:cs typeface="Calibri" pitchFamily="34" charset="0"/>
              </a:rPr>
              <a:t>Filter Unit </a:t>
            </a:r>
            <a:endParaRPr lang="he-IL" sz="2800" b="1" dirty="0">
              <a:solidFill>
                <a:prstClr val="white"/>
              </a:solidFill>
              <a:latin typeface="Calibri" pitchFamily="34" charset="0"/>
              <a:cs typeface="Calibri" pitchFamily="34" charset="0"/>
            </a:endParaRPr>
          </a:p>
        </p:txBody>
      </p:sp>
      <p:pic>
        <p:nvPicPr>
          <p:cNvPr id="6" name="Picture 5">
            <a:extLst>
              <a:ext uri="{FF2B5EF4-FFF2-40B4-BE49-F238E27FC236}">
                <a16:creationId xmlns:a16="http://schemas.microsoft.com/office/drawing/2014/main" id="{BC33C18E-32A6-E479-A763-5DE9EDBF65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132" t="14466" r="4243" b="24212"/>
          <a:stretch/>
        </p:blipFill>
        <p:spPr bwMode="auto">
          <a:xfrm>
            <a:off x="8053370" y="76200"/>
            <a:ext cx="1002435"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003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chemeClr val="accent1">
              <a:lumMod val="50000"/>
            </a:schemeClr>
          </a:solidFill>
          <a:prstDash val="solid"/>
          <a:round/>
          <a:headEnd type="none" w="med" len="med"/>
          <a:tailEnd type="none" w="med" len="med"/>
        </a:ln>
        <a:effectLst/>
      </a:spPr>
      <a:bodyPr>
        <a:spAutoFit/>
      </a:bodyPr>
      <a:lstStyle>
        <a:defPPr algn="ctr" rtl="1">
          <a:defRPr sz="1600" dirty="0">
            <a:solidFill>
              <a:schemeClr val="tx1"/>
            </a:solidFill>
          </a:defRPr>
        </a:defPPr>
      </a:lstStyle>
    </a:spDef>
    <a:lnDef>
      <a:spPr bwMode="auto">
        <a:xfrm>
          <a:off x="0" y="0"/>
          <a:ext cx="1" cy="1"/>
        </a:xfrm>
        <a:custGeom>
          <a:avLst/>
          <a:gdLst/>
          <a:ahLst/>
          <a:cxnLst/>
          <a:rect l="0" t="0" r="0" b="0"/>
          <a:pathLst/>
        </a:custGeom>
        <a:solidFill>
          <a:srgbClr val="EFAFB1"/>
        </a:solid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0"/>
          </a:spcAft>
          <a:buClrTx/>
          <a:buSzTx/>
          <a:buFontTx/>
          <a:buNone/>
          <a:tabLst/>
          <a:defRPr kumimoji="0" lang="he-IL"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16565</TotalTime>
  <Words>1314</Words>
  <Application>Microsoft Office PowerPoint</Application>
  <PresentationFormat>On-screen Show (4:3)</PresentationFormat>
  <Paragraphs>215</Paragraphs>
  <Slides>17</Slides>
  <Notes>16</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Arial</vt:lpstr>
      <vt:lpstr>Calibri</vt:lpstr>
      <vt:lpstr>Candara</vt:lpstr>
      <vt:lpstr>Courier New</vt:lpstr>
      <vt:lpstr>Times New Roman</vt:lpstr>
      <vt:lpstr>Wingdings</vt:lpstr>
      <vt:lpstr>Office Theme</vt:lpstr>
      <vt:lpstr>1_Office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Allium Stent vs Memokat</dc:title>
  <dc:creator>Elon Reshef</dc:creator>
  <cp:lastModifiedBy>Oz Shapira</cp:lastModifiedBy>
  <cp:revision>1113</cp:revision>
  <cp:lastPrinted>2017-01-03T09:34:26Z</cp:lastPrinted>
  <dcterms:created xsi:type="dcterms:W3CDTF">2012-05-07T07:51:53Z</dcterms:created>
  <dcterms:modified xsi:type="dcterms:W3CDTF">2026-04-07T07:13:57Z</dcterms:modified>
</cp:coreProperties>
</file>